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 Аппель" initials="АА" lastIdx="2" clrIdx="0">
    <p:extLst>
      <p:ext uri="{19B8F6BF-5375-455C-9EA6-DF929625EA0E}">
        <p15:presenceInfo xmlns:p15="http://schemas.microsoft.com/office/powerpoint/2012/main" userId="cc8d44b38e1ab8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500050"/>
    <a:srgbClr val="6600CC"/>
    <a:srgbClr val="5C0393"/>
    <a:srgbClr val="8103CF"/>
    <a:srgbClr val="4E027C"/>
    <a:srgbClr val="8A01F1"/>
    <a:srgbClr val="F0D1FF"/>
    <a:srgbClr val="E4AD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0" d="100"/>
          <a:sy n="70" d="100"/>
        </p:scale>
        <p:origin x="1410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15T12:10:45.198" idx="2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4BCB1-3B4F-49AC-83E3-A8182406E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7E19E0-4839-4A72-AEB3-D684A9DE15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B536BF-97F1-441F-93AD-A7DC59675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E777C-9CCD-41A3-B6DD-A6310F12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45E05D-A0DC-4788-ADE4-84CAC456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5284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580EC-D658-4069-8AC1-A92F55E9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74454-1627-442F-A476-8115AB774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810A00-7AC0-4B26-BED6-9C28C19FF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2CCB93-D2D8-4D44-A766-9236C7867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563F3-911E-4201-B787-D8A1648A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4589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02D7E-6C06-4886-992B-2D2D8258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542408-5C9D-4C18-837A-0AE372828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67B96D-3692-47EE-B4BF-A2F15424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07F997-7170-4C4E-BD25-672C48A1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521F0A-A885-47D6-8DDA-50024ABC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6513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27C9A-817B-4628-91D7-22A677FE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233040-0690-472A-A8E1-9BEFCAF0A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72CC45-3971-44D0-B326-CFB38A3DF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F84B1A-D5BE-41E2-AA5B-9EEA08842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7DB175-C5A0-4376-AA39-DC65BE2A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63386C-A699-491D-9B91-D20FF8BA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3648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8CAD2-92C2-42B3-8720-47A15230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20293F-7782-4823-B298-8139CD1E2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55E670-9DD2-40E0-BB70-117914ABA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AEBA27-639B-4F43-998C-580731594F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627B68-FD6A-48BA-998A-E3B2AA6AE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AFCC20-EF44-49B1-8A99-6F2C5F2B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21A422-D67E-406D-B784-A794E29E3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125E913-A861-4D39-9CE7-154AEE35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4804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F66AD-7070-411A-8C97-83B3DC10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345C0D-BF3E-4C1D-88E9-9E3EFE5B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02CEF9-8347-420A-B1BF-431BF194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AC5B34-E5CB-45DB-A146-95DC4D77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95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DDA537-53B7-4A11-AB39-4259C963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182BA0-0312-4D40-9844-E08CC002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8B7624-384F-4237-A2B2-7986DC1C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924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7F283-8044-4E17-AD02-E3D6BCE69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4B7D0F-6AD8-4ED6-95E3-04C07D2C8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9E5436-38DC-42E3-A95E-2CB4CCF7D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123647-9313-49C5-AAB0-6F1BC8DB4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C18C8E-776E-40B7-B7A0-ECDC0B8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20F991-495B-465F-A647-E86BF0E9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4282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74AF6-A1F4-4CA4-ABB8-C1409E9A8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94B973-ABA6-41F2-BAC8-82F64244B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F78E69-8CD1-4747-9AD9-C00F0666D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4A5073-49EE-4D00-8FD4-0D3B0EF79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2C588D-CCF9-47D9-A09D-BDA341D1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E53230-CE90-4F48-A6CF-F03F81DC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3659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55097-A0B0-4FD1-B26C-FD6CD258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00996D-2643-46A9-AB5C-14AA4B06D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C925F8-A9DA-40AF-88E9-D6BEA6C6E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C0886E-02D9-4245-92AE-72567BF4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A81037-B3F3-4D88-9E73-3BDBE615B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4501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20C945-2829-41F2-99BE-E8133086D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AC10DA-AE1A-41F6-B3EC-519BEAF9A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AA0140-5A36-4080-9255-2CA279A5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694832-A568-4717-9273-C4E512816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0F8344-22C4-4A4C-A0AF-9E1155A7A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938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52068-B7B4-49E3-A899-41F1D4BC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39C3E6-5EA4-4FBD-9B67-19DE32E75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CA0B1C-D0EA-4382-9D43-3EC941A3B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770F4-992B-4E6B-8099-9536340219BB}" type="datetimeFigureOut">
              <a:rPr lang="ru-KZ" smtClean="0"/>
              <a:t>15.11.2025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24974-A70C-489C-B413-1DCABEB58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4DCFC6-C712-4294-B2F7-D97D22885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CCD6A-7B5B-4B0D-B690-D46FD828EDD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3573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svg"/><Relationship Id="rId5" Type="http://schemas.openxmlformats.org/officeDocument/2006/relationships/image" Target="../media/image4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2430081" y="958992"/>
            <a:ext cx="4860160" cy="4797976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1583996">
            <a:off x="-3209827" y="129081"/>
            <a:ext cx="6419653" cy="6527040"/>
          </a:xfrm>
          <a:prstGeom prst="blockArc">
            <a:avLst>
              <a:gd name="adj1" fmla="val 11469725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13539540" y="2204730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12192000" y="1073761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12215478" y="1073761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68" y="2278300"/>
            <a:ext cx="492236" cy="492236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016" y="2626727"/>
            <a:ext cx="571379" cy="571379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310" y="3106911"/>
            <a:ext cx="571379" cy="571379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8605" y="3235233"/>
            <a:ext cx="469410" cy="469410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6062" y="3757257"/>
            <a:ext cx="571379" cy="57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069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3074230" y="320381"/>
            <a:ext cx="6148459" cy="6144443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4182749">
            <a:off x="-3227010" y="129081"/>
            <a:ext cx="6419653" cy="6527040"/>
          </a:xfrm>
          <a:prstGeom prst="blockArc">
            <a:avLst>
              <a:gd name="adj1" fmla="val 12015976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6509085" y="2201779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5161545" y="1070810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5185023" y="1070810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495" y="581525"/>
            <a:ext cx="1379622" cy="1379622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600" y="1549651"/>
            <a:ext cx="914400" cy="914400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4947" y="2889451"/>
            <a:ext cx="914400" cy="914400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7747" y="4166443"/>
            <a:ext cx="914400" cy="914400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0579" y="5245769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9141E-D400-4E75-BF61-A6A65850629B}"/>
              </a:ext>
            </a:extLst>
          </p:cNvPr>
          <p:cNvSpPr txBox="1"/>
          <p:nvPr/>
        </p:nvSpPr>
        <p:spPr>
          <a:xfrm>
            <a:off x="5354053" y="1225598"/>
            <a:ext cx="1287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01</a:t>
            </a:r>
            <a:endParaRPr lang="ru-KZ" sz="7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781-06B0-4B2F-8EC1-4A6C5E81FD4E}"/>
              </a:ext>
            </a:extLst>
          </p:cNvPr>
          <p:cNvSpPr txBox="1"/>
          <p:nvPr/>
        </p:nvSpPr>
        <p:spPr>
          <a:xfrm>
            <a:off x="6322601" y="1456430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Проблема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72FD1-7262-4D97-AFEB-0D7CD379312D}"/>
              </a:ext>
            </a:extLst>
          </p:cNvPr>
          <p:cNvSpPr txBox="1"/>
          <p:nvPr/>
        </p:nvSpPr>
        <p:spPr>
          <a:xfrm>
            <a:off x="7110663" y="2889451"/>
            <a:ext cx="486075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🎮 Дети выбирают игры, а не учёбу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Игры дают мгновенное удовольствие</a:t>
            </a:r>
            <a:endParaRPr lang="en-US" sz="2200" dirty="0"/>
          </a:p>
          <a:p>
            <a:r>
              <a:rPr lang="ru-RU" sz="2200" dirty="0"/>
              <a:t>▪ Яркая подача и динамика вовлекают сильнее</a:t>
            </a:r>
            <a:endParaRPr lang="en-US" sz="2200" dirty="0"/>
          </a:p>
          <a:p>
            <a:r>
              <a:rPr lang="ru-RU" sz="2200" dirty="0"/>
              <a:t>▪ Уроки кажутся скучными и сложными</a:t>
            </a:r>
            <a:endParaRPr lang="en-US" sz="2200" dirty="0"/>
          </a:p>
          <a:p>
            <a:r>
              <a:rPr lang="ru-RU" sz="2200" dirty="0"/>
              <a:t>▪ Мотивация к учёбе снижается</a:t>
            </a:r>
            <a:endParaRPr lang="ru-KZ" sz="2200" dirty="0"/>
          </a:p>
        </p:txBody>
      </p:sp>
    </p:spTree>
    <p:extLst>
      <p:ext uri="{BB962C8B-B14F-4D97-AF65-F5344CB8AC3E}">
        <p14:creationId xmlns:p14="http://schemas.microsoft.com/office/powerpoint/2010/main" val="28779327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3074230" y="320381"/>
            <a:ext cx="6148459" cy="6144443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6491356">
            <a:off x="-3227010" y="129081"/>
            <a:ext cx="6419653" cy="6527040"/>
          </a:xfrm>
          <a:prstGeom prst="blockArc">
            <a:avLst>
              <a:gd name="adj1" fmla="val 12015976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6509085" y="2201779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5184225" y="1070810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 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5168985" y="1070810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224" y="686182"/>
            <a:ext cx="1003578" cy="1003578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600" y="1549651"/>
            <a:ext cx="1339799" cy="1339799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4947" y="2889451"/>
            <a:ext cx="914400" cy="914400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7747" y="4166443"/>
            <a:ext cx="914400" cy="914400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0579" y="5245769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9141E-D400-4E75-BF61-A6A65850629B}"/>
              </a:ext>
            </a:extLst>
          </p:cNvPr>
          <p:cNvSpPr txBox="1"/>
          <p:nvPr/>
        </p:nvSpPr>
        <p:spPr>
          <a:xfrm rot="10800000">
            <a:off x="13606817" y="-238526"/>
            <a:ext cx="128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01</a:t>
            </a:r>
            <a:endParaRPr lang="ru-KZ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781-06B0-4B2F-8EC1-4A6C5E81FD4E}"/>
              </a:ext>
            </a:extLst>
          </p:cNvPr>
          <p:cNvSpPr txBox="1"/>
          <p:nvPr/>
        </p:nvSpPr>
        <p:spPr>
          <a:xfrm>
            <a:off x="12530889" y="1464124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Проблема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72FD1-7262-4D97-AFEB-0D7CD379312D}"/>
              </a:ext>
            </a:extLst>
          </p:cNvPr>
          <p:cNvSpPr txBox="1"/>
          <p:nvPr/>
        </p:nvSpPr>
        <p:spPr>
          <a:xfrm>
            <a:off x="12787965" y="2889451"/>
            <a:ext cx="48472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🎮 Дети выбирают игры, а не учёбу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Игры дают мгновенное удовольствие</a:t>
            </a:r>
            <a:endParaRPr lang="en-US" sz="2200" dirty="0"/>
          </a:p>
          <a:p>
            <a:r>
              <a:rPr lang="ru-RU" sz="2200" dirty="0"/>
              <a:t>▪ Яркая подача и динамика вовлекают сильнее</a:t>
            </a:r>
            <a:endParaRPr lang="en-US" sz="2200" dirty="0"/>
          </a:p>
          <a:p>
            <a:r>
              <a:rPr lang="ru-RU" sz="2200" dirty="0"/>
              <a:t>▪ Уроки кажутся скучными и сложными</a:t>
            </a:r>
            <a:endParaRPr lang="en-US" sz="2200" dirty="0"/>
          </a:p>
          <a:p>
            <a:r>
              <a:rPr lang="ru-RU" sz="2200" dirty="0"/>
              <a:t>▪ Мотивация к учёбе снижается</a:t>
            </a:r>
            <a:endParaRPr lang="ru-KZ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821CA-0E0E-49BE-8E6A-2558F0D4E3F6}"/>
              </a:ext>
            </a:extLst>
          </p:cNvPr>
          <p:cNvSpPr txBox="1"/>
          <p:nvPr/>
        </p:nvSpPr>
        <p:spPr>
          <a:xfrm>
            <a:off x="5358488" y="1279793"/>
            <a:ext cx="1198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02</a:t>
            </a:r>
            <a:endParaRPr lang="ru-KZ" sz="7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CC68C-B4BF-4C9E-92DF-4AF42F01BB6C}"/>
              </a:ext>
            </a:extLst>
          </p:cNvPr>
          <p:cNvSpPr txBox="1"/>
          <p:nvPr/>
        </p:nvSpPr>
        <p:spPr>
          <a:xfrm>
            <a:off x="6755642" y="2889450"/>
            <a:ext cx="5775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🎯 Превращаем обучение в игру!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Интерактивные задания и викторины</a:t>
            </a:r>
            <a:endParaRPr lang="en-US" sz="2200" dirty="0"/>
          </a:p>
          <a:p>
            <a:r>
              <a:rPr lang="ru-RU" sz="2200" dirty="0"/>
              <a:t>▪ Подача материала в увлекательной форме</a:t>
            </a:r>
            <a:endParaRPr lang="en-US" sz="2200" dirty="0"/>
          </a:p>
          <a:p>
            <a:r>
              <a:rPr lang="ru-RU" sz="2200" dirty="0"/>
              <a:t>▪ Меньше рутины — больше интереса</a:t>
            </a:r>
            <a:endParaRPr lang="en-US" sz="2200" dirty="0"/>
          </a:p>
          <a:p>
            <a:r>
              <a:rPr lang="ru-RU" sz="2200" dirty="0"/>
              <a:t>▪ Через </a:t>
            </a:r>
            <a:r>
              <a:rPr lang="ru-RU" sz="2200" dirty="0" err="1"/>
              <a:t>Telegram</a:t>
            </a:r>
            <a:r>
              <a:rPr lang="ru-RU" sz="2200" dirty="0"/>
              <a:t>-бота: @</a:t>
            </a:r>
            <a:r>
              <a:rPr lang="ru-RU" sz="2200" dirty="0" err="1"/>
              <a:t>barsenhelp_bot</a:t>
            </a:r>
            <a:endParaRPr lang="ru-KZ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F7767-5C7E-4E60-AD95-8C96598D7018}"/>
              </a:ext>
            </a:extLst>
          </p:cNvPr>
          <p:cNvSpPr txBox="1"/>
          <p:nvPr/>
        </p:nvSpPr>
        <p:spPr>
          <a:xfrm>
            <a:off x="6819901" y="1464124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Наше решение</a:t>
            </a:r>
            <a:endParaRPr lang="ru-KZ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046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3074230" y="320381"/>
            <a:ext cx="6148459" cy="6144443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8441982">
            <a:off x="-3227010" y="129081"/>
            <a:ext cx="6419653" cy="6527040"/>
          </a:xfrm>
          <a:prstGeom prst="blockArc">
            <a:avLst>
              <a:gd name="adj1" fmla="val 12015976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6509085" y="2201779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5184225" y="1070810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 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5168985" y="1070810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224" y="686182"/>
            <a:ext cx="1003578" cy="1003578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600" y="1549651"/>
            <a:ext cx="1060015" cy="1060015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9619" y="2889451"/>
            <a:ext cx="1364776" cy="1364776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7747" y="4166443"/>
            <a:ext cx="914400" cy="914400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0579" y="5245769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9141E-D400-4E75-BF61-A6A65850629B}"/>
              </a:ext>
            </a:extLst>
          </p:cNvPr>
          <p:cNvSpPr txBox="1"/>
          <p:nvPr/>
        </p:nvSpPr>
        <p:spPr>
          <a:xfrm rot="10800000">
            <a:off x="13606817" y="-238526"/>
            <a:ext cx="128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01</a:t>
            </a:r>
            <a:endParaRPr lang="ru-KZ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781-06B0-4B2F-8EC1-4A6C5E81FD4E}"/>
              </a:ext>
            </a:extLst>
          </p:cNvPr>
          <p:cNvSpPr txBox="1"/>
          <p:nvPr/>
        </p:nvSpPr>
        <p:spPr>
          <a:xfrm>
            <a:off x="12530889" y="1464124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Проблема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72FD1-7262-4D97-AFEB-0D7CD379312D}"/>
              </a:ext>
            </a:extLst>
          </p:cNvPr>
          <p:cNvSpPr txBox="1"/>
          <p:nvPr/>
        </p:nvSpPr>
        <p:spPr>
          <a:xfrm>
            <a:off x="12787965" y="2889451"/>
            <a:ext cx="48472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🎮 Дети выбирают игры, а не учёбу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Игры дают мгновенное удовольствие</a:t>
            </a:r>
            <a:endParaRPr lang="en-US" sz="2200" dirty="0"/>
          </a:p>
          <a:p>
            <a:r>
              <a:rPr lang="ru-RU" sz="2200" dirty="0"/>
              <a:t>▪ Яркая подача и динамика вовлекают сильнее</a:t>
            </a:r>
            <a:endParaRPr lang="en-US" sz="2200" dirty="0"/>
          </a:p>
          <a:p>
            <a:r>
              <a:rPr lang="ru-RU" sz="2200" dirty="0"/>
              <a:t>▪ Уроки кажутся скучными и сложными</a:t>
            </a:r>
            <a:endParaRPr lang="en-US" sz="2200" dirty="0"/>
          </a:p>
          <a:p>
            <a:r>
              <a:rPr lang="ru-RU" sz="2200" dirty="0"/>
              <a:t>▪ Мотивация к учёбе снижается</a:t>
            </a:r>
            <a:endParaRPr lang="ru-KZ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821CA-0E0E-49BE-8E6A-2558F0D4E3F6}"/>
              </a:ext>
            </a:extLst>
          </p:cNvPr>
          <p:cNvSpPr txBox="1"/>
          <p:nvPr/>
        </p:nvSpPr>
        <p:spPr>
          <a:xfrm rot="11188939">
            <a:off x="13007794" y="241668"/>
            <a:ext cx="1198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02</a:t>
            </a:r>
            <a:endParaRPr lang="ru-KZ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CC68C-B4BF-4C9E-92DF-4AF42F01BB6C}"/>
              </a:ext>
            </a:extLst>
          </p:cNvPr>
          <p:cNvSpPr txBox="1"/>
          <p:nvPr/>
        </p:nvSpPr>
        <p:spPr>
          <a:xfrm>
            <a:off x="13661426" y="2889450"/>
            <a:ext cx="5775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🎯 Превращаем обучение в игру!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Интерактивные задания и викторины</a:t>
            </a:r>
            <a:endParaRPr lang="en-US" sz="2200" dirty="0"/>
          </a:p>
          <a:p>
            <a:r>
              <a:rPr lang="ru-RU" sz="2200" dirty="0"/>
              <a:t>▪ Подача материала в увлекательной форме</a:t>
            </a:r>
            <a:endParaRPr lang="en-US" sz="2200" dirty="0"/>
          </a:p>
          <a:p>
            <a:r>
              <a:rPr lang="ru-RU" sz="2200" dirty="0"/>
              <a:t>▪ Меньше рутины — больше интереса</a:t>
            </a:r>
            <a:endParaRPr lang="en-US" sz="2200" dirty="0"/>
          </a:p>
          <a:p>
            <a:r>
              <a:rPr lang="ru-RU" sz="2200" dirty="0"/>
              <a:t>▪ Через </a:t>
            </a:r>
            <a:r>
              <a:rPr lang="ru-RU" sz="2200" dirty="0" err="1"/>
              <a:t>Telegram</a:t>
            </a:r>
            <a:r>
              <a:rPr lang="ru-RU" sz="2200" dirty="0"/>
              <a:t>-бота: @</a:t>
            </a:r>
            <a:r>
              <a:rPr lang="ru-RU" sz="2200" dirty="0" err="1"/>
              <a:t>barsenhelp_bot</a:t>
            </a:r>
            <a:endParaRPr lang="ru-KZ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F7767-5C7E-4E60-AD95-8C96598D7018}"/>
              </a:ext>
            </a:extLst>
          </p:cNvPr>
          <p:cNvSpPr txBox="1"/>
          <p:nvPr/>
        </p:nvSpPr>
        <p:spPr>
          <a:xfrm>
            <a:off x="13043296" y="1464124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Наше решение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903BB-10A9-4393-837B-93E2AA252A30}"/>
              </a:ext>
            </a:extLst>
          </p:cNvPr>
          <p:cNvSpPr txBox="1"/>
          <p:nvPr/>
        </p:nvSpPr>
        <p:spPr>
          <a:xfrm>
            <a:off x="5370389" y="1228300"/>
            <a:ext cx="1262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03</a:t>
            </a:r>
            <a:endParaRPr lang="ru-KZ" sz="72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D569A-5866-44F9-8FC7-B27240A76D9C}"/>
              </a:ext>
            </a:extLst>
          </p:cNvPr>
          <p:cNvSpPr txBox="1"/>
          <p:nvPr/>
        </p:nvSpPr>
        <p:spPr>
          <a:xfrm>
            <a:off x="6810472" y="1401106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Целевая аудитория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6C9CE-1048-4938-81DB-44A925061FBF}"/>
              </a:ext>
            </a:extLst>
          </p:cNvPr>
          <p:cNvSpPr txBox="1"/>
          <p:nvPr/>
        </p:nvSpPr>
        <p:spPr>
          <a:xfrm>
            <a:off x="6810472" y="2889450"/>
            <a:ext cx="469459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🏫 Образовательные учреждения: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Школы</a:t>
            </a:r>
            <a:endParaRPr lang="en-US" sz="2200" dirty="0"/>
          </a:p>
          <a:p>
            <a:r>
              <a:rPr lang="ru-RU" sz="2200" dirty="0"/>
              <a:t>▪ Колледжи</a:t>
            </a:r>
            <a:endParaRPr lang="en-US" sz="2200" dirty="0"/>
          </a:p>
          <a:p>
            <a:r>
              <a:rPr lang="ru-RU" sz="2200" dirty="0"/>
              <a:t>▪ Дополнительные </a:t>
            </a:r>
            <a:r>
              <a:rPr lang="ru-RU" sz="2400" dirty="0"/>
              <a:t>образовательные</a:t>
            </a:r>
            <a:r>
              <a:rPr lang="ru-RU" sz="2200" dirty="0"/>
              <a:t> центры</a:t>
            </a:r>
            <a:endParaRPr lang="ru-KZ" sz="2200" dirty="0"/>
          </a:p>
        </p:txBody>
      </p:sp>
    </p:spTree>
    <p:extLst>
      <p:ext uri="{BB962C8B-B14F-4D97-AF65-F5344CB8AC3E}">
        <p14:creationId xmlns:p14="http://schemas.microsoft.com/office/powerpoint/2010/main" val="2684837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3074230" y="320381"/>
            <a:ext cx="6148459" cy="6144443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10450392">
            <a:off x="-3227010" y="129081"/>
            <a:ext cx="6419653" cy="6527040"/>
          </a:xfrm>
          <a:prstGeom prst="blockArc">
            <a:avLst>
              <a:gd name="adj1" fmla="val 12015976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6509085" y="2201779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5184225" y="1070810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 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5168985" y="1070810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224" y="686182"/>
            <a:ext cx="1003578" cy="1003578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600" y="1549651"/>
            <a:ext cx="1060015" cy="1060015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9619" y="2889451"/>
            <a:ext cx="1060015" cy="1060015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10770" y="3949466"/>
            <a:ext cx="1495991" cy="1495991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0579" y="5245769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9141E-D400-4E75-BF61-A6A65850629B}"/>
              </a:ext>
            </a:extLst>
          </p:cNvPr>
          <p:cNvSpPr txBox="1"/>
          <p:nvPr/>
        </p:nvSpPr>
        <p:spPr>
          <a:xfrm rot="10800000">
            <a:off x="13606817" y="-238526"/>
            <a:ext cx="128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01</a:t>
            </a:r>
            <a:endParaRPr lang="ru-KZ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781-06B0-4B2F-8EC1-4A6C5E81FD4E}"/>
              </a:ext>
            </a:extLst>
          </p:cNvPr>
          <p:cNvSpPr txBox="1"/>
          <p:nvPr/>
        </p:nvSpPr>
        <p:spPr>
          <a:xfrm>
            <a:off x="12530889" y="1464124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Проблема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72FD1-7262-4D97-AFEB-0D7CD379312D}"/>
              </a:ext>
            </a:extLst>
          </p:cNvPr>
          <p:cNvSpPr txBox="1"/>
          <p:nvPr/>
        </p:nvSpPr>
        <p:spPr>
          <a:xfrm>
            <a:off x="12787965" y="2889451"/>
            <a:ext cx="48472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🎮 Дети выбирают игры, а не учёбу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Игры дают мгновенное удовольствие</a:t>
            </a:r>
            <a:endParaRPr lang="en-US" sz="2200" dirty="0"/>
          </a:p>
          <a:p>
            <a:r>
              <a:rPr lang="ru-RU" sz="2200" dirty="0"/>
              <a:t>▪ Яркая подача и динамика вовлекают сильнее</a:t>
            </a:r>
            <a:endParaRPr lang="en-US" sz="2200" dirty="0"/>
          </a:p>
          <a:p>
            <a:r>
              <a:rPr lang="ru-RU" sz="2200" dirty="0"/>
              <a:t>▪ Уроки кажутся скучными и сложными</a:t>
            </a:r>
            <a:endParaRPr lang="en-US" sz="2200" dirty="0"/>
          </a:p>
          <a:p>
            <a:r>
              <a:rPr lang="ru-RU" sz="2200" dirty="0"/>
              <a:t>▪ Мотивация к учёбе снижается</a:t>
            </a:r>
            <a:endParaRPr lang="ru-KZ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821CA-0E0E-49BE-8E6A-2558F0D4E3F6}"/>
              </a:ext>
            </a:extLst>
          </p:cNvPr>
          <p:cNvSpPr txBox="1"/>
          <p:nvPr/>
        </p:nvSpPr>
        <p:spPr>
          <a:xfrm rot="11188939">
            <a:off x="13007794" y="241668"/>
            <a:ext cx="1198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02</a:t>
            </a:r>
            <a:endParaRPr lang="ru-KZ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CC68C-B4BF-4C9E-92DF-4AF42F01BB6C}"/>
              </a:ext>
            </a:extLst>
          </p:cNvPr>
          <p:cNvSpPr txBox="1"/>
          <p:nvPr/>
        </p:nvSpPr>
        <p:spPr>
          <a:xfrm>
            <a:off x="13661426" y="2889450"/>
            <a:ext cx="5775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🎯 Превращаем обучение в игру!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Интерактивные задания и викторины</a:t>
            </a:r>
            <a:endParaRPr lang="en-US" sz="2200" dirty="0"/>
          </a:p>
          <a:p>
            <a:r>
              <a:rPr lang="ru-RU" sz="2200" dirty="0"/>
              <a:t>▪ Подача материала в увлекательной форме</a:t>
            </a:r>
            <a:endParaRPr lang="en-US" sz="2200" dirty="0"/>
          </a:p>
          <a:p>
            <a:r>
              <a:rPr lang="ru-RU" sz="2200" dirty="0"/>
              <a:t>▪ Меньше рутины — больше интереса</a:t>
            </a:r>
            <a:endParaRPr lang="en-US" sz="2200" dirty="0"/>
          </a:p>
          <a:p>
            <a:r>
              <a:rPr lang="ru-RU" sz="2200" dirty="0"/>
              <a:t>▪ Через </a:t>
            </a:r>
            <a:r>
              <a:rPr lang="ru-RU" sz="2200" dirty="0" err="1"/>
              <a:t>Telegram</a:t>
            </a:r>
            <a:r>
              <a:rPr lang="ru-RU" sz="2200" dirty="0"/>
              <a:t>-бота: @</a:t>
            </a:r>
            <a:r>
              <a:rPr lang="ru-RU" sz="2200" dirty="0" err="1"/>
              <a:t>barsenhelp_bot</a:t>
            </a:r>
            <a:endParaRPr lang="ru-KZ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F7767-5C7E-4E60-AD95-8C96598D7018}"/>
              </a:ext>
            </a:extLst>
          </p:cNvPr>
          <p:cNvSpPr txBox="1"/>
          <p:nvPr/>
        </p:nvSpPr>
        <p:spPr>
          <a:xfrm>
            <a:off x="13043296" y="1464124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Наше решение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903BB-10A9-4393-837B-93E2AA252A30}"/>
              </a:ext>
            </a:extLst>
          </p:cNvPr>
          <p:cNvSpPr txBox="1"/>
          <p:nvPr/>
        </p:nvSpPr>
        <p:spPr>
          <a:xfrm rot="10800000">
            <a:off x="12480907" y="-993821"/>
            <a:ext cx="1262418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" dirty="0">
                <a:solidFill>
                  <a:schemeClr val="bg1"/>
                </a:solidFill>
              </a:rPr>
              <a:t>03</a:t>
            </a:r>
            <a:endParaRPr lang="ru-KZ" sz="1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D569A-5866-44F9-8FC7-B27240A76D9C}"/>
              </a:ext>
            </a:extLst>
          </p:cNvPr>
          <p:cNvSpPr txBox="1"/>
          <p:nvPr/>
        </p:nvSpPr>
        <p:spPr>
          <a:xfrm>
            <a:off x="13129401" y="1401106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Целевая аудитория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6C9CE-1048-4938-81DB-44A925061FBF}"/>
              </a:ext>
            </a:extLst>
          </p:cNvPr>
          <p:cNvSpPr txBox="1"/>
          <p:nvPr/>
        </p:nvSpPr>
        <p:spPr>
          <a:xfrm>
            <a:off x="13579778" y="2889450"/>
            <a:ext cx="469459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🏫 Образовательные учреждения: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Школы</a:t>
            </a:r>
            <a:endParaRPr lang="en-US" sz="2200" dirty="0"/>
          </a:p>
          <a:p>
            <a:r>
              <a:rPr lang="ru-RU" sz="2200" dirty="0"/>
              <a:t>▪ Колледжи</a:t>
            </a:r>
            <a:endParaRPr lang="en-US" sz="2200" dirty="0"/>
          </a:p>
          <a:p>
            <a:r>
              <a:rPr lang="ru-RU" sz="2200" dirty="0"/>
              <a:t>▪ Дополнительные </a:t>
            </a:r>
            <a:r>
              <a:rPr lang="ru-RU" sz="2400" dirty="0"/>
              <a:t>образовательные</a:t>
            </a:r>
            <a:r>
              <a:rPr lang="ru-RU" sz="2200" dirty="0"/>
              <a:t> центры</a:t>
            </a:r>
            <a:endParaRPr lang="ru-KZ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6D58D9-7595-4ABC-9359-73B898F7AAF6}"/>
              </a:ext>
            </a:extLst>
          </p:cNvPr>
          <p:cNvSpPr txBox="1"/>
          <p:nvPr/>
        </p:nvSpPr>
        <p:spPr>
          <a:xfrm>
            <a:off x="5373637" y="1278839"/>
            <a:ext cx="1263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04</a:t>
            </a:r>
            <a:endParaRPr lang="ru-KZ" sz="7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D8DCA1-0BFA-40A4-BF82-9508DE46D708}"/>
              </a:ext>
            </a:extLst>
          </p:cNvPr>
          <p:cNvSpPr txBox="1"/>
          <p:nvPr/>
        </p:nvSpPr>
        <p:spPr>
          <a:xfrm>
            <a:off x="6810231" y="1413171"/>
            <a:ext cx="5342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Технологии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04009D-D47A-422D-AD38-D7E6D1B35EFC}"/>
              </a:ext>
            </a:extLst>
          </p:cNvPr>
          <p:cNvSpPr txBox="1"/>
          <p:nvPr/>
        </p:nvSpPr>
        <p:spPr>
          <a:xfrm>
            <a:off x="6882048" y="3015489"/>
            <a:ext cx="5512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🔧 Что мы используем:</a:t>
            </a:r>
            <a:endParaRPr lang="en-US" sz="2400" dirty="0"/>
          </a:p>
          <a:p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Нейросетевые</a:t>
            </a:r>
            <a:r>
              <a:rPr lang="ru-RU" sz="2400" dirty="0"/>
              <a:t> технологии</a:t>
            </a:r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Python</a:t>
            </a:r>
            <a:r>
              <a:rPr lang="ru-RU" sz="2400" dirty="0"/>
              <a:t> / </a:t>
            </a:r>
            <a:r>
              <a:rPr lang="ru-RU" sz="2400" dirty="0" err="1"/>
              <a:t>JavaScript</a:t>
            </a:r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Telegram</a:t>
            </a:r>
            <a:r>
              <a:rPr lang="ru-RU" sz="2400" dirty="0"/>
              <a:t>-боты</a:t>
            </a:r>
            <a:endParaRPr lang="en-US" sz="2400" dirty="0"/>
          </a:p>
          <a:p>
            <a:r>
              <a:rPr lang="ru-RU" sz="2400" dirty="0"/>
              <a:t>▪ Интерактивные механики обучения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6844257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: прозрачная заливка 1">
            <a:extLst>
              <a:ext uri="{FF2B5EF4-FFF2-40B4-BE49-F238E27FC236}">
                <a16:creationId xmlns:a16="http://schemas.microsoft.com/office/drawing/2014/main" id="{FD216974-1B68-4F2C-9F3E-3A75B55E2E41}"/>
              </a:ext>
            </a:extLst>
          </p:cNvPr>
          <p:cNvSpPr/>
          <p:nvPr/>
        </p:nvSpPr>
        <p:spPr>
          <a:xfrm rot="19505528">
            <a:off x="-3074230" y="320381"/>
            <a:ext cx="6148459" cy="6144443"/>
          </a:xfrm>
          <a:prstGeom prst="donut">
            <a:avLst/>
          </a:prstGeom>
          <a:gradFill flip="none" rotWithShape="1">
            <a:gsLst>
              <a:gs pos="0">
                <a:schemeClr val="tx1">
                  <a:lumMod val="99000"/>
                </a:schemeClr>
              </a:gs>
              <a:gs pos="100000">
                <a:srgbClr val="7030A0"/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8" name="Арка 7">
            <a:extLst>
              <a:ext uri="{FF2B5EF4-FFF2-40B4-BE49-F238E27FC236}">
                <a16:creationId xmlns:a16="http://schemas.microsoft.com/office/drawing/2014/main" id="{AD1CEB09-9AF2-4076-ABE7-D9EDCAD17C75}"/>
              </a:ext>
            </a:extLst>
          </p:cNvPr>
          <p:cNvSpPr/>
          <p:nvPr/>
        </p:nvSpPr>
        <p:spPr>
          <a:xfrm rot="12525924">
            <a:off x="-3227010" y="129081"/>
            <a:ext cx="6419653" cy="6527040"/>
          </a:xfrm>
          <a:prstGeom prst="blockArc">
            <a:avLst>
              <a:gd name="adj1" fmla="val 12015976"/>
              <a:gd name="adj2" fmla="val 14577790"/>
              <a:gd name="adj3" fmla="val 3005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0D890D-AE72-445E-8CEA-80AD2FB88F8B}"/>
              </a:ext>
            </a:extLst>
          </p:cNvPr>
          <p:cNvSpPr/>
          <p:nvPr/>
        </p:nvSpPr>
        <p:spPr>
          <a:xfrm>
            <a:off x="6509085" y="2201779"/>
            <a:ext cx="6021804" cy="3717758"/>
          </a:xfrm>
          <a:prstGeom prst="roundRect">
            <a:avLst/>
          </a:prstGeom>
          <a:solidFill>
            <a:srgbClr val="F0D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5048AC7-5167-4D0D-BD45-F3D0F35A1D51}"/>
              </a:ext>
            </a:extLst>
          </p:cNvPr>
          <p:cNvSpPr/>
          <p:nvPr/>
        </p:nvSpPr>
        <p:spPr>
          <a:xfrm>
            <a:off x="5184225" y="1070810"/>
            <a:ext cx="7676147" cy="1540042"/>
          </a:xfrm>
          <a:prstGeom prst="roundRect">
            <a:avLst>
              <a:gd name="adj" fmla="val 50000"/>
            </a:avLst>
          </a:prstGeom>
          <a:solidFill>
            <a:srgbClr val="4E02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 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2D2C84-FCD2-49E2-9371-C5448D745EA4}"/>
              </a:ext>
            </a:extLst>
          </p:cNvPr>
          <p:cNvSpPr/>
          <p:nvPr/>
        </p:nvSpPr>
        <p:spPr>
          <a:xfrm>
            <a:off x="5168985" y="1070810"/>
            <a:ext cx="1444377" cy="1540042"/>
          </a:xfrm>
          <a:prstGeom prst="ellipse">
            <a:avLst/>
          </a:prstGeom>
          <a:solidFill>
            <a:srgbClr val="8103CF">
              <a:alpha val="9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13" name="Рисунок 12" descr="Голова с шестеренками">
            <a:extLst>
              <a:ext uri="{FF2B5EF4-FFF2-40B4-BE49-F238E27FC236}">
                <a16:creationId xmlns:a16="http://schemas.microsoft.com/office/drawing/2014/main" id="{39752170-C8F3-4D06-A913-0A2541DA8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224" y="686182"/>
            <a:ext cx="1003578" cy="1003578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D958891B-F363-4B75-898E-31E93F8D0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600" y="1549651"/>
            <a:ext cx="1060015" cy="1060015"/>
          </a:xfrm>
          <a:prstGeom prst="rect">
            <a:avLst/>
          </a:prstGeom>
        </p:spPr>
      </p:pic>
      <p:pic>
        <p:nvPicPr>
          <p:cNvPr id="23" name="Рисунок 22" descr="Дети">
            <a:extLst>
              <a:ext uri="{FF2B5EF4-FFF2-40B4-BE49-F238E27FC236}">
                <a16:creationId xmlns:a16="http://schemas.microsoft.com/office/drawing/2014/main" id="{6045DC1D-E168-4035-9A67-C9FBE99E5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9619" y="2889451"/>
            <a:ext cx="1060015" cy="1060015"/>
          </a:xfrm>
          <a:prstGeom prst="rect">
            <a:avLst/>
          </a:prstGeom>
        </p:spPr>
      </p:pic>
      <p:pic>
        <p:nvPicPr>
          <p:cNvPr id="25" name="Рисунок 24" descr="Ноутбук">
            <a:extLst>
              <a:ext uri="{FF2B5EF4-FFF2-40B4-BE49-F238E27FC236}">
                <a16:creationId xmlns:a16="http://schemas.microsoft.com/office/drawing/2014/main" id="{3F5CB565-50C8-4493-BD61-E533EB457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7057" y="3995871"/>
            <a:ext cx="1060015" cy="1060015"/>
          </a:xfrm>
          <a:prstGeom prst="rect">
            <a:avLst/>
          </a:prstGeom>
        </p:spPr>
      </p:pic>
      <p:pic>
        <p:nvPicPr>
          <p:cNvPr id="27" name="Рисунок 26" descr="Книги">
            <a:extLst>
              <a:ext uri="{FF2B5EF4-FFF2-40B4-BE49-F238E27FC236}">
                <a16:creationId xmlns:a16="http://schemas.microsoft.com/office/drawing/2014/main" id="{EFFAB7F2-41A2-47CA-BF8F-A3599481E0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52" y="5001033"/>
            <a:ext cx="1362561" cy="1362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9141E-D400-4E75-BF61-A6A65850629B}"/>
              </a:ext>
            </a:extLst>
          </p:cNvPr>
          <p:cNvSpPr txBox="1"/>
          <p:nvPr/>
        </p:nvSpPr>
        <p:spPr>
          <a:xfrm rot="10800000">
            <a:off x="13606817" y="-238526"/>
            <a:ext cx="1287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01</a:t>
            </a:r>
            <a:endParaRPr lang="ru-KZ" sz="3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781-06B0-4B2F-8EC1-4A6C5E81FD4E}"/>
              </a:ext>
            </a:extLst>
          </p:cNvPr>
          <p:cNvSpPr txBox="1"/>
          <p:nvPr/>
        </p:nvSpPr>
        <p:spPr>
          <a:xfrm>
            <a:off x="12530889" y="1464124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Проблема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72FD1-7262-4D97-AFEB-0D7CD379312D}"/>
              </a:ext>
            </a:extLst>
          </p:cNvPr>
          <p:cNvSpPr txBox="1"/>
          <p:nvPr/>
        </p:nvSpPr>
        <p:spPr>
          <a:xfrm>
            <a:off x="12787965" y="2889451"/>
            <a:ext cx="48472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🎮 Дети выбирают игры, а не учёбу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Игры дают мгновенное удовольствие</a:t>
            </a:r>
            <a:endParaRPr lang="en-US" sz="2200" dirty="0"/>
          </a:p>
          <a:p>
            <a:r>
              <a:rPr lang="ru-RU" sz="2200" dirty="0"/>
              <a:t>▪ Яркая подача и динамика вовлекают сильнее</a:t>
            </a:r>
            <a:endParaRPr lang="en-US" sz="2200" dirty="0"/>
          </a:p>
          <a:p>
            <a:r>
              <a:rPr lang="ru-RU" sz="2200" dirty="0"/>
              <a:t>▪ Уроки кажутся скучными и сложными</a:t>
            </a:r>
            <a:endParaRPr lang="en-US" sz="2200" dirty="0"/>
          </a:p>
          <a:p>
            <a:r>
              <a:rPr lang="ru-RU" sz="2200" dirty="0"/>
              <a:t>▪ Мотивация к учёбе снижается</a:t>
            </a:r>
            <a:endParaRPr lang="ru-KZ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2821CA-0E0E-49BE-8E6A-2558F0D4E3F6}"/>
              </a:ext>
            </a:extLst>
          </p:cNvPr>
          <p:cNvSpPr txBox="1"/>
          <p:nvPr/>
        </p:nvSpPr>
        <p:spPr>
          <a:xfrm rot="11188939">
            <a:off x="13007794" y="241668"/>
            <a:ext cx="1198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02</a:t>
            </a:r>
            <a:endParaRPr lang="ru-KZ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CC68C-B4BF-4C9E-92DF-4AF42F01BB6C}"/>
              </a:ext>
            </a:extLst>
          </p:cNvPr>
          <p:cNvSpPr txBox="1"/>
          <p:nvPr/>
        </p:nvSpPr>
        <p:spPr>
          <a:xfrm>
            <a:off x="13661426" y="2889450"/>
            <a:ext cx="5775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🎯 Превращаем обучение в игру!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Интерактивные задания и викторины</a:t>
            </a:r>
            <a:endParaRPr lang="en-US" sz="2200" dirty="0"/>
          </a:p>
          <a:p>
            <a:r>
              <a:rPr lang="ru-RU" sz="2200" dirty="0"/>
              <a:t>▪ Подача материала в увлекательной форме</a:t>
            </a:r>
            <a:endParaRPr lang="en-US" sz="2200" dirty="0"/>
          </a:p>
          <a:p>
            <a:r>
              <a:rPr lang="ru-RU" sz="2200" dirty="0"/>
              <a:t>▪ Меньше рутины — больше интереса</a:t>
            </a:r>
            <a:endParaRPr lang="en-US" sz="2200" dirty="0"/>
          </a:p>
          <a:p>
            <a:r>
              <a:rPr lang="ru-RU" sz="2200" dirty="0"/>
              <a:t>▪ Через </a:t>
            </a:r>
            <a:r>
              <a:rPr lang="ru-RU" sz="2200" dirty="0" err="1"/>
              <a:t>Telegram</a:t>
            </a:r>
            <a:r>
              <a:rPr lang="ru-RU" sz="2200" dirty="0"/>
              <a:t>-бота: @</a:t>
            </a:r>
            <a:r>
              <a:rPr lang="ru-RU" sz="2200" dirty="0" err="1"/>
              <a:t>barsenhelp_bot</a:t>
            </a:r>
            <a:endParaRPr lang="ru-KZ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F7767-5C7E-4E60-AD95-8C96598D7018}"/>
              </a:ext>
            </a:extLst>
          </p:cNvPr>
          <p:cNvSpPr txBox="1"/>
          <p:nvPr/>
        </p:nvSpPr>
        <p:spPr>
          <a:xfrm>
            <a:off x="13043296" y="1464124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Наше решение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903BB-10A9-4393-837B-93E2AA252A30}"/>
              </a:ext>
            </a:extLst>
          </p:cNvPr>
          <p:cNvSpPr txBox="1"/>
          <p:nvPr/>
        </p:nvSpPr>
        <p:spPr>
          <a:xfrm rot="10800000">
            <a:off x="12480907" y="-993821"/>
            <a:ext cx="1262418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" dirty="0">
                <a:solidFill>
                  <a:schemeClr val="bg1"/>
                </a:solidFill>
              </a:rPr>
              <a:t>03</a:t>
            </a:r>
            <a:endParaRPr lang="ru-KZ" sz="1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D569A-5866-44F9-8FC7-B27240A76D9C}"/>
              </a:ext>
            </a:extLst>
          </p:cNvPr>
          <p:cNvSpPr txBox="1"/>
          <p:nvPr/>
        </p:nvSpPr>
        <p:spPr>
          <a:xfrm>
            <a:off x="13129401" y="1401106"/>
            <a:ext cx="5372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Целевая аудитория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6C9CE-1048-4938-81DB-44A925061FBF}"/>
              </a:ext>
            </a:extLst>
          </p:cNvPr>
          <p:cNvSpPr txBox="1"/>
          <p:nvPr/>
        </p:nvSpPr>
        <p:spPr>
          <a:xfrm>
            <a:off x="13579778" y="2889450"/>
            <a:ext cx="469459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🏫 Образовательные учреждения: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Школы</a:t>
            </a:r>
            <a:endParaRPr lang="en-US" sz="2200" dirty="0"/>
          </a:p>
          <a:p>
            <a:r>
              <a:rPr lang="ru-RU" sz="2200" dirty="0"/>
              <a:t>▪ Колледжи</a:t>
            </a:r>
            <a:endParaRPr lang="en-US" sz="2200" dirty="0"/>
          </a:p>
          <a:p>
            <a:r>
              <a:rPr lang="ru-RU" sz="2200" dirty="0"/>
              <a:t>▪ Дополнительные </a:t>
            </a:r>
            <a:r>
              <a:rPr lang="ru-RU" sz="2400" dirty="0"/>
              <a:t>образовательные</a:t>
            </a:r>
            <a:r>
              <a:rPr lang="ru-RU" sz="2200" dirty="0"/>
              <a:t> центры</a:t>
            </a:r>
            <a:endParaRPr lang="ru-KZ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6D58D9-7595-4ABC-9359-73B898F7AAF6}"/>
              </a:ext>
            </a:extLst>
          </p:cNvPr>
          <p:cNvSpPr txBox="1"/>
          <p:nvPr/>
        </p:nvSpPr>
        <p:spPr>
          <a:xfrm rot="10800000">
            <a:off x="12480232" y="-862650"/>
            <a:ext cx="1263093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" dirty="0">
                <a:solidFill>
                  <a:schemeClr val="bg1"/>
                </a:solidFill>
              </a:rPr>
              <a:t>04</a:t>
            </a:r>
            <a:endParaRPr lang="ru-KZ" sz="1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D8DCA1-0BFA-40A4-BF82-9508DE46D708}"/>
              </a:ext>
            </a:extLst>
          </p:cNvPr>
          <p:cNvSpPr txBox="1"/>
          <p:nvPr/>
        </p:nvSpPr>
        <p:spPr>
          <a:xfrm>
            <a:off x="13579537" y="1413171"/>
            <a:ext cx="5342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4800" dirty="0">
                <a:solidFill>
                  <a:schemeClr val="bg1"/>
                </a:solidFill>
              </a:rPr>
              <a:t>Технологии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04009D-D47A-422D-AD38-D7E6D1B35EFC}"/>
              </a:ext>
            </a:extLst>
          </p:cNvPr>
          <p:cNvSpPr txBox="1"/>
          <p:nvPr/>
        </p:nvSpPr>
        <p:spPr>
          <a:xfrm>
            <a:off x="13651354" y="3015489"/>
            <a:ext cx="5512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🔧 Что мы используем:</a:t>
            </a:r>
            <a:endParaRPr lang="en-US" sz="2400" dirty="0"/>
          </a:p>
          <a:p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Нейросетевые</a:t>
            </a:r>
            <a:r>
              <a:rPr lang="ru-RU" sz="2400" dirty="0"/>
              <a:t> технологии</a:t>
            </a:r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Python</a:t>
            </a:r>
            <a:r>
              <a:rPr lang="ru-RU" sz="2400" dirty="0"/>
              <a:t> / </a:t>
            </a:r>
            <a:r>
              <a:rPr lang="ru-RU" sz="2400" dirty="0" err="1"/>
              <a:t>JavaScript</a:t>
            </a:r>
            <a:endParaRPr lang="en-US" sz="2400" dirty="0"/>
          </a:p>
          <a:p>
            <a:r>
              <a:rPr lang="ru-RU" sz="2400" dirty="0"/>
              <a:t>▪ </a:t>
            </a:r>
            <a:r>
              <a:rPr lang="ru-RU" sz="2400" dirty="0" err="1"/>
              <a:t>Telegram</a:t>
            </a:r>
            <a:r>
              <a:rPr lang="ru-RU" sz="2400" dirty="0"/>
              <a:t>-боты</a:t>
            </a:r>
            <a:endParaRPr lang="en-US" sz="2400" dirty="0"/>
          </a:p>
          <a:p>
            <a:r>
              <a:rPr lang="ru-RU" sz="2400" dirty="0"/>
              <a:t>▪ Интерактивные механики обучения</a:t>
            </a:r>
            <a:endParaRPr lang="ru-KZ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155541-0556-4F59-8772-4DCF0B56C21C}"/>
              </a:ext>
            </a:extLst>
          </p:cNvPr>
          <p:cNvSpPr txBox="1"/>
          <p:nvPr/>
        </p:nvSpPr>
        <p:spPr>
          <a:xfrm>
            <a:off x="5345520" y="1276691"/>
            <a:ext cx="1173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05</a:t>
            </a:r>
            <a:endParaRPr lang="ru-KZ" sz="72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BFD0FC-E593-4274-8CD1-A02BE655B199}"/>
              </a:ext>
            </a:extLst>
          </p:cNvPr>
          <p:cNvSpPr txBox="1"/>
          <p:nvPr/>
        </p:nvSpPr>
        <p:spPr>
          <a:xfrm>
            <a:off x="6767297" y="1144413"/>
            <a:ext cx="5058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/>
              <a:t> </a:t>
            </a:r>
            <a:r>
              <a:rPr lang="ru-RU" sz="4800" dirty="0">
                <a:solidFill>
                  <a:schemeClr val="bg1"/>
                </a:solidFill>
              </a:rPr>
              <a:t>Эффект</a:t>
            </a:r>
            <a:endParaRPr lang="ru-KZ" sz="48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B74FF0-F465-45C0-8FDC-AD9182CDA201}"/>
              </a:ext>
            </a:extLst>
          </p:cNvPr>
          <p:cNvSpPr txBox="1"/>
          <p:nvPr/>
        </p:nvSpPr>
        <p:spPr>
          <a:xfrm>
            <a:off x="6919415" y="2797121"/>
            <a:ext cx="49794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📈 Что получает школа и ученики:</a:t>
            </a:r>
            <a:endParaRPr lang="en-US" sz="2200" dirty="0"/>
          </a:p>
          <a:p>
            <a:endParaRPr lang="en-US" sz="2200" dirty="0"/>
          </a:p>
          <a:p>
            <a:r>
              <a:rPr lang="ru-RU" sz="2200" dirty="0"/>
              <a:t>▪ Рост вовлечённости</a:t>
            </a:r>
            <a:endParaRPr lang="en-US" sz="2200" dirty="0"/>
          </a:p>
          <a:p>
            <a:r>
              <a:rPr lang="ru-RU" sz="2200" dirty="0"/>
              <a:t>▪ Повышение интереса к предметам</a:t>
            </a:r>
            <a:endParaRPr lang="en-US" sz="2200" dirty="0"/>
          </a:p>
          <a:p>
            <a:r>
              <a:rPr lang="ru-RU" sz="2200" dirty="0"/>
              <a:t>▪ Меньше утомляемости</a:t>
            </a:r>
            <a:endParaRPr lang="en-US" sz="2200" dirty="0"/>
          </a:p>
          <a:p>
            <a:r>
              <a:rPr lang="ru-RU" sz="2200" dirty="0"/>
              <a:t>▪ Более глубокое усвоение материала▪ Улучшение успеваемости</a:t>
            </a:r>
            <a:endParaRPr lang="ru-KZ" sz="2200" dirty="0"/>
          </a:p>
        </p:txBody>
      </p:sp>
    </p:spTree>
    <p:extLst>
      <p:ext uri="{BB962C8B-B14F-4D97-AF65-F5344CB8AC3E}">
        <p14:creationId xmlns:p14="http://schemas.microsoft.com/office/powerpoint/2010/main" val="16478664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425</Words>
  <Application>Microsoft Office PowerPoint</Application>
  <PresentationFormat>Широкоэкранный</PresentationFormat>
  <Paragraphs>121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работай</dc:title>
  <dc:creator>Анна Аппель</dc:creator>
  <cp:lastModifiedBy>Анна Аппель</cp:lastModifiedBy>
  <cp:revision>15</cp:revision>
  <dcterms:created xsi:type="dcterms:W3CDTF">2025-11-14T22:31:33Z</dcterms:created>
  <dcterms:modified xsi:type="dcterms:W3CDTF">2025-11-15T07:16:30Z</dcterms:modified>
</cp:coreProperties>
</file>