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7"/>
  </p:notesMasterIdLst>
  <p:sldIdLst>
    <p:sldId id="256" r:id="rId2"/>
    <p:sldId id="257" r:id="rId3"/>
    <p:sldId id="306" r:id="rId4"/>
    <p:sldId id="308" r:id="rId5"/>
    <p:sldId id="311" r:id="rId6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8"/>
      <p:bold r:id="rId9"/>
      <p:italic r:id="rId10"/>
      <p:boldItalic r:id="rId11"/>
    </p:embeddedFont>
    <p:embeddedFont>
      <p:font typeface="Montserrat ExtraBold" panose="00000900000000000000" pitchFamily="2" charset="-52"/>
      <p:bold r:id="rId12"/>
      <p:boldItalic r:id="rId13"/>
    </p:embeddedFont>
    <p:embeddedFont>
      <p:font typeface="Montserrat ExtraLight" panose="00000300000000000000" pitchFamily="2" charset="-52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2490BB-429B-4068-AF72-784379FC0C61}">
  <a:tblStyle styleId="{FF2490BB-429B-4068-AF72-784379FC0C6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f9262ee2f_0_26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f9262ee2f_0_26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f9262ee2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7f9262ee2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021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" name="Google Shape;2149;g7f9262ee2f_0_26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0" name="Google Shape;2150;g7f9262ee2f_0_26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2702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29023341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729023341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87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CAPTION_ONLY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1"/>
          </p:nvPr>
        </p:nvSpPr>
        <p:spPr>
          <a:xfrm>
            <a:off x="938500" y="1246025"/>
            <a:ext cx="7172100" cy="30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162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1pPr>
            <a:lvl2pPr marL="914400" lvl="1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2pPr>
            <a:lvl3pPr marL="1371600" lvl="2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3pPr>
            <a:lvl4pPr marL="1828800" lvl="3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4pPr>
            <a:lvl5pPr marL="2286000" lvl="4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5pPr>
            <a:lvl6pPr marL="2743200" lvl="5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6pPr>
            <a:lvl7pPr marL="3200400" lvl="6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7pPr>
            <a:lvl8pPr marL="3657600" lvl="7" indent="-30162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8pPr>
            <a:lvl9pPr marL="4114800" lvl="8" indent="-301625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>
            <a:spLocks noGrp="1"/>
          </p:cNvSpPr>
          <p:nvPr>
            <p:ph type="ctrTitle"/>
          </p:nvPr>
        </p:nvSpPr>
        <p:spPr>
          <a:xfrm>
            <a:off x="1850525" y="1157925"/>
            <a:ext cx="5442900" cy="26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ubTitle" idx="1"/>
          </p:nvPr>
        </p:nvSpPr>
        <p:spPr>
          <a:xfrm>
            <a:off x="2481900" y="3945600"/>
            <a:ext cx="418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ctrTitle"/>
          </p:nvPr>
        </p:nvSpPr>
        <p:spPr>
          <a:xfrm>
            <a:off x="1273500" y="1369000"/>
            <a:ext cx="6597000" cy="21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ubTitle" idx="1"/>
          </p:nvPr>
        </p:nvSpPr>
        <p:spPr>
          <a:xfrm>
            <a:off x="2481900" y="2519525"/>
            <a:ext cx="418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>
            <a:spLocks noGrp="1"/>
          </p:cNvSpPr>
          <p:nvPr>
            <p:ph type="title"/>
          </p:nvPr>
        </p:nvSpPr>
        <p:spPr>
          <a:xfrm>
            <a:off x="2062800" y="2442050"/>
            <a:ext cx="50184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32"/>
          <p:cNvSpPr txBox="1">
            <a:spLocks noGrp="1"/>
          </p:cNvSpPr>
          <p:nvPr>
            <p:ph type="subTitle" idx="1"/>
          </p:nvPr>
        </p:nvSpPr>
        <p:spPr>
          <a:xfrm>
            <a:off x="2896500" y="3391325"/>
            <a:ext cx="33510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254C4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59" r:id="rId4"/>
    <p:sldLayoutId id="2147483662" r:id="rId5"/>
    <p:sldLayoutId id="2147483665" r:id="rId6"/>
    <p:sldLayoutId id="214748367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8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  <a:effectLst>
            <a:outerShdw blurRad="142875" dist="19050" dir="87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D" dirty="0"/>
              <a:t>EDUGAMIFY</a:t>
            </a:r>
            <a:endParaRPr dirty="0"/>
          </a:p>
        </p:txBody>
      </p:sp>
      <p:sp>
        <p:nvSpPr>
          <p:cNvPr id="164" name="Google Shape;164;p38"/>
          <p:cNvSpPr txBox="1">
            <a:spLocks noGrp="1"/>
          </p:cNvSpPr>
          <p:nvPr>
            <p:ph type="ctrTitle"/>
          </p:nvPr>
        </p:nvSpPr>
        <p:spPr>
          <a:xfrm>
            <a:off x="2941650" y="2624375"/>
            <a:ext cx="3260700" cy="464700"/>
          </a:xfrm>
          <a:prstGeom prst="rect">
            <a:avLst/>
          </a:prstGeom>
          <a:effectLst>
            <a:outerShdw blurRad="100013" dist="19050" dir="84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D" sz="2200" b="0" dirty="0">
                <a:latin typeface="Montserrat ExtraLight"/>
                <a:ea typeface="Montserrat ExtraLight"/>
                <a:cs typeface="Montserrat ExtraLight"/>
                <a:sym typeface="Montserrat ExtraLight"/>
              </a:rPr>
              <a:t>DIGIEDUHACK 2024</a:t>
            </a:r>
            <a:endParaRPr lang="pt-BR" sz="2200" b="0" dirty="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5" name="Google Shape;165;p38"/>
          <p:cNvCxnSpPr/>
          <p:nvPr/>
        </p:nvCxnSpPr>
        <p:spPr>
          <a:xfrm>
            <a:off x="3190500" y="25651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9"/>
          <p:cNvSpPr txBox="1">
            <a:spLocks noGrp="1"/>
          </p:cNvSpPr>
          <p:nvPr>
            <p:ph type="title"/>
          </p:nvPr>
        </p:nvSpPr>
        <p:spPr>
          <a:xfrm>
            <a:off x="955250" y="812711"/>
            <a:ext cx="5735700" cy="9049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</a:t>
            </a:r>
            <a:r>
              <a:rPr lang="ro-MD" dirty="0"/>
              <a:t>E</a:t>
            </a:r>
            <a:r>
              <a:rPr lang="en-US" dirty="0"/>
              <a:t> </a:t>
            </a:r>
            <a:r>
              <a:rPr lang="ro-MD" dirty="0"/>
              <a:t>PROBLEMĂ REZOLVĂ APLICAȚIA NOASTRĂ</a:t>
            </a:r>
            <a:endParaRPr dirty="0"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1"/>
          </p:nvPr>
        </p:nvSpPr>
        <p:spPr>
          <a:xfrm>
            <a:off x="955250" y="1821599"/>
            <a:ext cx="7233500" cy="21888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 dirty="0" err="1"/>
              <a:t>Aplicația</a:t>
            </a:r>
            <a:r>
              <a:rPr lang="en-US" sz="1800" dirty="0"/>
              <a:t> </a:t>
            </a:r>
            <a:r>
              <a:rPr lang="en-US" sz="1800" dirty="0" err="1"/>
              <a:t>noastră</a:t>
            </a:r>
            <a:r>
              <a:rPr lang="en-US" sz="1800" dirty="0"/>
              <a:t> </a:t>
            </a:r>
            <a:r>
              <a:rPr lang="en-US" sz="1800" dirty="0" err="1"/>
              <a:t>rezolvă</a:t>
            </a:r>
            <a:r>
              <a:rPr lang="en-US" sz="1800" dirty="0"/>
              <a:t> </a:t>
            </a:r>
            <a:r>
              <a:rPr lang="en-US" sz="1800" dirty="0" err="1"/>
              <a:t>problema</a:t>
            </a:r>
            <a:r>
              <a:rPr lang="en-US" sz="1800" dirty="0"/>
              <a:t> </a:t>
            </a:r>
            <a:r>
              <a:rPr lang="en-US" sz="1800" dirty="0" err="1"/>
              <a:t>pregătirii</a:t>
            </a:r>
            <a:r>
              <a:rPr lang="en-US" sz="1800" dirty="0"/>
              <a:t> </a:t>
            </a:r>
            <a:r>
              <a:rPr lang="en-US" sz="1800" dirty="0" err="1"/>
              <a:t>elevilor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examenul</a:t>
            </a:r>
            <a:r>
              <a:rPr lang="en-US" sz="1800" dirty="0"/>
              <a:t> de </a:t>
            </a:r>
            <a:r>
              <a:rPr lang="en-US" sz="1800" dirty="0" err="1"/>
              <a:t>bacalaureat</a:t>
            </a:r>
            <a:r>
              <a:rPr lang="en-US" sz="1800" dirty="0"/>
              <a:t>. Nu </a:t>
            </a:r>
            <a:r>
              <a:rPr lang="en-US" sz="1800" dirty="0" err="1"/>
              <a:t>toți</a:t>
            </a:r>
            <a:r>
              <a:rPr lang="en-US" sz="1800" dirty="0"/>
              <a:t> </a:t>
            </a:r>
            <a:r>
              <a:rPr lang="en-US" sz="1800" dirty="0" err="1"/>
              <a:t>elevii</a:t>
            </a:r>
            <a:r>
              <a:rPr lang="en-US" sz="1800" dirty="0"/>
              <a:t> pot </a:t>
            </a:r>
            <a:r>
              <a:rPr lang="en-US" sz="1800" dirty="0" err="1"/>
              <a:t>memora</a:t>
            </a:r>
            <a:r>
              <a:rPr lang="en-US" sz="1800" dirty="0"/>
              <a:t> o </a:t>
            </a:r>
            <a:r>
              <a:rPr lang="en-US" sz="1800" dirty="0" err="1"/>
              <a:t>cantitate</a:t>
            </a:r>
            <a:r>
              <a:rPr lang="en-US" sz="1800" dirty="0"/>
              <a:t> mare de </a:t>
            </a:r>
            <a:r>
              <a:rPr lang="en-US" sz="1800" dirty="0" err="1"/>
              <a:t>informații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, </a:t>
            </a:r>
            <a:r>
              <a:rPr lang="en-US" sz="1800" dirty="0" err="1"/>
              <a:t>pur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simplu</a:t>
            </a:r>
            <a:r>
              <a:rPr lang="en-US" sz="1800" dirty="0"/>
              <a:t>, nu sunt </a:t>
            </a:r>
            <a:r>
              <a:rPr lang="en-US" sz="1800" dirty="0" err="1"/>
              <a:t>interesați</a:t>
            </a:r>
            <a:r>
              <a:rPr lang="en-US" sz="1800" dirty="0"/>
              <a:t>. De </a:t>
            </a:r>
            <a:r>
              <a:rPr lang="en-US" sz="1800" dirty="0" err="1"/>
              <a:t>aceea</a:t>
            </a:r>
            <a:r>
              <a:rPr lang="en-US" sz="1800" dirty="0"/>
              <a:t>, am </a:t>
            </a:r>
            <a:r>
              <a:rPr lang="en-US" sz="1800" dirty="0" err="1"/>
              <a:t>decis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combinăm</a:t>
            </a:r>
            <a:r>
              <a:rPr lang="en-US" sz="1800" dirty="0"/>
              <a:t> </a:t>
            </a:r>
            <a:r>
              <a:rPr lang="en-US" sz="1800" dirty="0" err="1"/>
              <a:t>jocul</a:t>
            </a:r>
            <a:r>
              <a:rPr lang="en-US" sz="1800" dirty="0"/>
              <a:t> cu </a:t>
            </a:r>
            <a:r>
              <a:rPr lang="en-US" sz="1800" dirty="0" err="1"/>
              <a:t>învățarea</a:t>
            </a:r>
            <a:r>
              <a:rPr lang="en-US" sz="1800" dirty="0"/>
              <a:t>. </a:t>
            </a:r>
            <a:r>
              <a:rPr lang="en-US" sz="1800" dirty="0" err="1"/>
              <a:t>Aplicația</a:t>
            </a:r>
            <a:r>
              <a:rPr lang="en-US" sz="1800" dirty="0"/>
              <a:t> </a:t>
            </a:r>
            <a:r>
              <a:rPr lang="en-US" sz="1800" dirty="0" err="1"/>
              <a:t>noastră</a:t>
            </a:r>
            <a:r>
              <a:rPr lang="en-US" sz="1800" dirty="0"/>
              <a:t> le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elevilor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studieze</a:t>
            </a:r>
            <a:r>
              <a:rPr lang="en-US" sz="1800" dirty="0"/>
              <a:t> </a:t>
            </a:r>
            <a:r>
              <a:rPr lang="en-US" sz="1800" dirty="0" err="1"/>
              <a:t>materialul</a:t>
            </a:r>
            <a:r>
              <a:rPr lang="en-US" sz="1800" dirty="0"/>
              <a:t> </a:t>
            </a:r>
            <a:r>
              <a:rPr lang="en-US" sz="1800" dirty="0" err="1"/>
              <a:t>necesar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examene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timpul</a:t>
            </a:r>
            <a:r>
              <a:rPr lang="en-US" sz="1800" dirty="0"/>
              <a:t> </a:t>
            </a:r>
            <a:r>
              <a:rPr lang="en-US" sz="1800" dirty="0" err="1"/>
              <a:t>unui</a:t>
            </a:r>
            <a:r>
              <a:rPr lang="en-US" sz="1800" dirty="0"/>
              <a:t> </a:t>
            </a:r>
            <a:r>
              <a:rPr lang="en-US" sz="1800" dirty="0" err="1"/>
              <a:t>joc</a:t>
            </a:r>
            <a:r>
              <a:rPr lang="en-US" sz="1800" dirty="0"/>
              <a:t>. </a:t>
            </a:r>
            <a:r>
              <a:rPr lang="en-US" sz="1800" dirty="0" err="1"/>
              <a:t>Astfel</a:t>
            </a:r>
            <a:r>
              <a:rPr lang="en-US" sz="1800" dirty="0"/>
              <a:t>, </a:t>
            </a:r>
            <a:r>
              <a:rPr lang="en-US" sz="1800" dirty="0" err="1"/>
              <a:t>combinăm</a:t>
            </a:r>
            <a:r>
              <a:rPr lang="en-US" sz="1800" dirty="0"/>
              <a:t> </a:t>
            </a:r>
            <a:r>
              <a:rPr lang="en-US" sz="1800" dirty="0" err="1"/>
              <a:t>utilul</a:t>
            </a:r>
            <a:r>
              <a:rPr lang="en-US" sz="1800" dirty="0"/>
              <a:t> cu </a:t>
            </a:r>
            <a:r>
              <a:rPr lang="en-US" sz="1800" dirty="0" err="1"/>
              <a:t>plăcutul</a:t>
            </a:r>
            <a:r>
              <a:rPr lang="en-US" sz="1800" dirty="0"/>
              <a:t>.</a:t>
            </a:r>
            <a:r>
              <a:rPr lang="ro-MD" sz="1800" dirty="0"/>
              <a:t> </a:t>
            </a:r>
            <a:endParaRPr sz="1800" dirty="0"/>
          </a:p>
        </p:txBody>
      </p:sp>
      <p:cxnSp>
        <p:nvCxnSpPr>
          <p:cNvPr id="172" name="Google Shape;172;p39"/>
          <p:cNvCxnSpPr/>
          <p:nvPr/>
        </p:nvCxnSpPr>
        <p:spPr>
          <a:xfrm>
            <a:off x="1042950" y="7452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9"/>
          <p:cNvSpPr txBox="1">
            <a:spLocks noGrp="1"/>
          </p:cNvSpPr>
          <p:nvPr>
            <p:ph type="subTitle" idx="1"/>
          </p:nvPr>
        </p:nvSpPr>
        <p:spPr>
          <a:xfrm>
            <a:off x="2332800" y="358862"/>
            <a:ext cx="4329300" cy="641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D" sz="2400" dirty="0">
                <a:latin typeface="Montserrat ExtraBold" panose="00000900000000000000" pitchFamily="2" charset="-52"/>
              </a:rPr>
              <a:t>PRIN </a:t>
            </a:r>
            <a:r>
              <a:rPr lang="en-US" sz="2400" dirty="0">
                <a:latin typeface="Montserrat ExtraBold" panose="00000900000000000000" pitchFamily="2" charset="-52"/>
              </a:rPr>
              <a:t>CE </a:t>
            </a:r>
            <a:r>
              <a:rPr lang="ro-MD" sz="2400" dirty="0">
                <a:latin typeface="Montserrat ExtraBold" panose="00000900000000000000" pitchFamily="2" charset="-52"/>
              </a:rPr>
              <a:t>NE</a:t>
            </a:r>
            <a:r>
              <a:rPr lang="en-US" sz="2400" dirty="0">
                <a:latin typeface="Montserrat ExtraBold" panose="00000900000000000000" pitchFamily="2" charset="-52"/>
              </a:rPr>
              <a:t> </a:t>
            </a:r>
            <a:r>
              <a:rPr lang="ro-MD" sz="2400" dirty="0">
                <a:latin typeface="Montserrat ExtraBold" panose="00000900000000000000" pitchFamily="2" charset="-52"/>
              </a:rPr>
              <a:t>DEOSEBIM</a:t>
            </a:r>
            <a:endParaRPr lang="en-US" sz="2400" dirty="0">
              <a:latin typeface="Montserrat ExtraBold" panose="00000900000000000000" pitchFamily="2" charset="-52"/>
            </a:endParaRPr>
          </a:p>
        </p:txBody>
      </p:sp>
      <p:cxnSp>
        <p:nvCxnSpPr>
          <p:cNvPr id="275" name="Google Shape;275;p49"/>
          <p:cNvCxnSpPr/>
          <p:nvPr/>
        </p:nvCxnSpPr>
        <p:spPr>
          <a:xfrm>
            <a:off x="3096900" y="200809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7" name="Google Shape;171;p39">
            <a:extLst>
              <a:ext uri="{FF2B5EF4-FFF2-40B4-BE49-F238E27FC236}">
                <a16:creationId xmlns:a16="http://schemas.microsoft.com/office/drawing/2014/main" id="{FAEDE0A0-EC35-484A-B1E2-6E365BDF7C44}"/>
              </a:ext>
            </a:extLst>
          </p:cNvPr>
          <p:cNvSpPr txBox="1">
            <a:spLocks/>
          </p:cNvSpPr>
          <p:nvPr/>
        </p:nvSpPr>
        <p:spPr>
          <a:xfrm>
            <a:off x="576000" y="871201"/>
            <a:ext cx="8301600" cy="3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en-US" sz="1600" dirty="0" err="1">
                <a:solidFill>
                  <a:schemeClr val="bg1"/>
                </a:solidFill>
              </a:rPr>
              <a:t>Programul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nostru</a:t>
            </a:r>
            <a:r>
              <a:rPr lang="en-US" sz="1600" dirty="0">
                <a:solidFill>
                  <a:schemeClr val="bg1"/>
                </a:solidFill>
              </a:rPr>
              <a:t> se </a:t>
            </a:r>
            <a:r>
              <a:rPr lang="en-US" sz="1600" dirty="0" err="1">
                <a:solidFill>
                  <a:schemeClr val="bg1"/>
                </a:solidFill>
              </a:rPr>
              <a:t>deosebește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prin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faptul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că</a:t>
            </a:r>
            <a:r>
              <a:rPr lang="en-US" sz="1600" dirty="0">
                <a:solidFill>
                  <a:schemeClr val="bg1"/>
                </a:solidFill>
              </a:rPr>
              <a:t>, pe </a:t>
            </a:r>
            <a:r>
              <a:rPr lang="en-US" sz="1600" dirty="0" err="1">
                <a:solidFill>
                  <a:schemeClr val="bg1"/>
                </a:solidFill>
              </a:rPr>
              <a:t>piața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calculatoarelor</a:t>
            </a:r>
            <a:r>
              <a:rPr lang="en-US" sz="1600" dirty="0">
                <a:solidFill>
                  <a:schemeClr val="bg1"/>
                </a:solidFill>
              </a:rPr>
              <a:t>, nu </a:t>
            </a:r>
            <a:r>
              <a:rPr lang="en-US" sz="1600" dirty="0" err="1">
                <a:solidFill>
                  <a:schemeClr val="bg1"/>
                </a:solidFill>
              </a:rPr>
              <a:t>există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programe</a:t>
            </a:r>
            <a:r>
              <a:rPr lang="en-US" sz="1600" dirty="0">
                <a:solidFill>
                  <a:schemeClr val="bg1"/>
                </a:solidFill>
              </a:rPr>
              <a:t> care </a:t>
            </a:r>
            <a:r>
              <a:rPr lang="en-US" sz="1600" dirty="0" err="1">
                <a:solidFill>
                  <a:schemeClr val="bg1"/>
                </a:solidFill>
              </a:rPr>
              <a:t>să</a:t>
            </a:r>
            <a:r>
              <a:rPr lang="en-US" sz="1600" dirty="0">
                <a:solidFill>
                  <a:schemeClr val="bg1"/>
                </a:solidFill>
              </a:rPr>
              <a:t> combine </a:t>
            </a:r>
            <a:r>
              <a:rPr lang="en-US" sz="1600" dirty="0" err="1">
                <a:solidFill>
                  <a:schemeClr val="bg1"/>
                </a:solidFill>
              </a:rPr>
              <a:t>jocul</a:t>
            </a:r>
            <a:r>
              <a:rPr lang="en-US" sz="1600" dirty="0">
                <a:solidFill>
                  <a:schemeClr val="bg1"/>
                </a:solidFill>
              </a:rPr>
              <a:t> cu </a:t>
            </a:r>
            <a:r>
              <a:rPr lang="en-US" sz="1600" dirty="0" err="1">
                <a:solidFill>
                  <a:schemeClr val="bg1"/>
                </a:solidFill>
              </a:rPr>
              <a:t>pregătirea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pentru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examenul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bacalaureat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Datorită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acestui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fapt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programul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nostru</a:t>
            </a:r>
            <a:r>
              <a:rPr lang="en-US" sz="1600" dirty="0">
                <a:solidFill>
                  <a:schemeClr val="bg1"/>
                </a:solidFill>
              </a:rPr>
              <a:t> se </a:t>
            </a:r>
            <a:r>
              <a:rPr lang="en-US" sz="1600" dirty="0" err="1">
                <a:solidFill>
                  <a:schemeClr val="bg1"/>
                </a:solidFill>
              </a:rPr>
              <a:t>remarcă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în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rândul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programe</a:t>
            </a:r>
            <a:r>
              <a:rPr lang="en-US" sz="1600" dirty="0">
                <a:solidFill>
                  <a:schemeClr val="bg1"/>
                </a:solidFill>
              </a:rPr>
              <a:t> destinate </a:t>
            </a:r>
            <a:r>
              <a:rPr lang="en-US" sz="1600" dirty="0" err="1">
                <a:solidFill>
                  <a:schemeClr val="bg1"/>
                </a:solidFill>
              </a:rPr>
              <a:t>testării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elevilor</a:t>
            </a:r>
            <a:r>
              <a:rPr lang="en-US" sz="1600" dirty="0">
                <a:solidFill>
                  <a:schemeClr val="bg1"/>
                </a:solidFill>
              </a:rPr>
              <a:t>. De </a:t>
            </a:r>
            <a:r>
              <a:rPr lang="en-US" sz="1600" dirty="0" err="1">
                <a:solidFill>
                  <a:schemeClr val="bg1"/>
                </a:solidFill>
              </a:rPr>
              <a:t>asemenea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elevii</a:t>
            </a:r>
            <a:r>
              <a:rPr lang="en-US" sz="1600" dirty="0">
                <a:solidFill>
                  <a:schemeClr val="bg1"/>
                </a:solidFill>
              </a:rPr>
              <a:t> pot </a:t>
            </a:r>
            <a:r>
              <a:rPr lang="en-US" sz="1600" dirty="0" err="1">
                <a:solidFill>
                  <a:schemeClr val="bg1"/>
                </a:solidFill>
              </a:rPr>
              <a:t>susține</a:t>
            </a:r>
            <a:r>
              <a:rPr lang="en-US" sz="1600" dirty="0">
                <a:solidFill>
                  <a:schemeClr val="bg1"/>
                </a:solidFill>
              </a:rPr>
              <a:t> teste nu </a:t>
            </a:r>
            <a:r>
              <a:rPr lang="en-US" sz="1600" dirty="0" err="1">
                <a:solidFill>
                  <a:schemeClr val="bg1"/>
                </a:solidFill>
              </a:rPr>
              <a:t>pentru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notă</a:t>
            </a:r>
            <a:r>
              <a:rPr lang="en-US" sz="1600" dirty="0">
                <a:solidFill>
                  <a:schemeClr val="bg1"/>
                </a:solidFill>
              </a:rPr>
              <a:t>, ci </a:t>
            </a:r>
            <a:r>
              <a:rPr lang="en-US" sz="1600" dirty="0" err="1">
                <a:solidFill>
                  <a:schemeClr val="bg1"/>
                </a:solidFill>
              </a:rPr>
              <a:t>în</a:t>
            </a:r>
            <a:r>
              <a:rPr lang="en-US" sz="1600" dirty="0">
                <a:solidFill>
                  <a:schemeClr val="bg1"/>
                </a:solidFill>
              </a:rPr>
              <a:t> mod </a:t>
            </a:r>
            <a:r>
              <a:rPr lang="en-US" sz="1600" dirty="0" err="1">
                <a:solidFill>
                  <a:schemeClr val="bg1"/>
                </a:solidFill>
              </a:rPr>
              <a:t>voluntar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ceea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ce</a:t>
            </a:r>
            <a:r>
              <a:rPr lang="en-US" sz="1600" dirty="0">
                <a:solidFill>
                  <a:schemeClr val="bg1"/>
                </a:solidFill>
              </a:rPr>
              <a:t> le face </a:t>
            </a:r>
            <a:r>
              <a:rPr lang="en-US" sz="1600" dirty="0" err="1">
                <a:solidFill>
                  <a:schemeClr val="bg1"/>
                </a:solidFill>
              </a:rPr>
              <a:t>activitatea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interesantă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deoarece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înțeleg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că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este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doar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pentru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ei</a:t>
            </a:r>
            <a:r>
              <a:rPr lang="ro-MD" sz="1600" dirty="0">
                <a:solidFill>
                  <a:schemeClr val="bg1"/>
                </a:solidFill>
              </a:rPr>
              <a:t> și plus la acest lucru ei primesc puncte la rezolvarea problemelor ce remarcă diferența față de ceilalți Useri 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endParaRPr lang="ro-MD" sz="1600" dirty="0">
              <a:solidFill>
                <a:schemeClr val="bg1"/>
              </a:solidFill>
            </a:endParaRPr>
          </a:p>
          <a:p>
            <a:pPr marL="0" indent="0" algn="l">
              <a:spcAft>
                <a:spcPts val="1600"/>
              </a:spcAft>
            </a:pPr>
            <a:r>
              <a:rPr lang="en-US" sz="1600" dirty="0" err="1">
                <a:solidFill>
                  <a:schemeClr val="bg1"/>
                </a:solidFill>
              </a:rPr>
              <a:t>Adaptăm</a:t>
            </a:r>
            <a:r>
              <a:rPr lang="en-US" sz="1600" dirty="0">
                <a:solidFill>
                  <a:schemeClr val="bg1"/>
                </a:solidFill>
              </a:rPr>
              <a:t>, de </a:t>
            </a:r>
            <a:r>
              <a:rPr lang="en-US" sz="1600" dirty="0" err="1">
                <a:solidFill>
                  <a:schemeClr val="bg1"/>
                </a:solidFill>
              </a:rPr>
              <a:t>asemenea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programul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pentru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persoanele</a:t>
            </a:r>
            <a:r>
              <a:rPr lang="en-US" sz="1600" dirty="0">
                <a:solidFill>
                  <a:schemeClr val="bg1"/>
                </a:solidFill>
              </a:rPr>
              <a:t> cu </a:t>
            </a:r>
            <a:r>
              <a:rPr lang="en-US" sz="1600" dirty="0" err="1">
                <a:solidFill>
                  <a:schemeClr val="bg1"/>
                </a:solidFill>
              </a:rPr>
              <a:t>dizabilități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folosind</a:t>
            </a:r>
            <a:r>
              <a:rPr lang="en-US" sz="1600" dirty="0">
                <a:solidFill>
                  <a:schemeClr val="bg1"/>
                </a:solidFill>
              </a:rPr>
              <a:t> un font care </a:t>
            </a:r>
            <a:r>
              <a:rPr lang="en-US" sz="1600" dirty="0" err="1">
                <a:solidFill>
                  <a:schemeClr val="bg1"/>
                </a:solidFill>
              </a:rPr>
              <a:t>ajută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persoanele</a:t>
            </a:r>
            <a:r>
              <a:rPr lang="en-US" sz="1600" dirty="0">
                <a:solidFill>
                  <a:schemeClr val="bg1"/>
                </a:solidFill>
              </a:rPr>
              <a:t> cu </a:t>
            </a:r>
            <a:r>
              <a:rPr lang="en-US" sz="1600" dirty="0" err="1">
                <a:solidFill>
                  <a:schemeClr val="bg1"/>
                </a:solidFill>
              </a:rPr>
              <a:t>dislexie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În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viitor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vom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adăuga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posibilitatea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redare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vocală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>
                <a:solidFill>
                  <a:schemeClr val="bg1"/>
                </a:solidFill>
              </a:rPr>
              <a:t>textului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pentru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persoanele</a:t>
            </a:r>
            <a:r>
              <a:rPr lang="en-US" sz="1600" dirty="0">
                <a:solidFill>
                  <a:schemeClr val="bg1"/>
                </a:solidFill>
              </a:rPr>
              <a:t> cu </a:t>
            </a:r>
            <a:r>
              <a:rPr lang="en-US" sz="1600" dirty="0" err="1">
                <a:solidFill>
                  <a:schemeClr val="bg1"/>
                </a:solidFill>
              </a:rPr>
              <a:t>deficiențe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vedere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1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p67"/>
          <p:cNvSpPr txBox="1">
            <a:spLocks noGrp="1"/>
          </p:cNvSpPr>
          <p:nvPr>
            <p:ph type="title"/>
          </p:nvPr>
        </p:nvSpPr>
        <p:spPr>
          <a:xfrm>
            <a:off x="2062800" y="2442050"/>
            <a:ext cx="50184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D" dirty="0"/>
              <a:t>CE VOM</a:t>
            </a:r>
            <a:r>
              <a:rPr lang="en-US" dirty="0"/>
              <a:t> </a:t>
            </a:r>
            <a:r>
              <a:rPr lang="ro-MD" dirty="0"/>
              <a:t>ADĂUGA</a:t>
            </a:r>
            <a:r>
              <a:rPr lang="en-US" dirty="0"/>
              <a:t> </a:t>
            </a:r>
            <a:r>
              <a:rPr lang="ro-MD" dirty="0"/>
              <a:t>ÎN VIITOR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153" name="Google Shape;2153;p67"/>
          <p:cNvSpPr txBox="1">
            <a:spLocks noGrp="1"/>
          </p:cNvSpPr>
          <p:nvPr>
            <p:ph type="subTitle" idx="1"/>
          </p:nvPr>
        </p:nvSpPr>
        <p:spPr>
          <a:xfrm>
            <a:off x="950400" y="3391324"/>
            <a:ext cx="7322400" cy="1331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Pe </a:t>
            </a:r>
            <a:r>
              <a:rPr lang="en-US" sz="1800" dirty="0" err="1"/>
              <a:t>viitor</a:t>
            </a:r>
            <a:r>
              <a:rPr lang="en-US" sz="1800" dirty="0"/>
              <a:t>, </a:t>
            </a:r>
            <a:r>
              <a:rPr lang="en-US" sz="1800" dirty="0" err="1"/>
              <a:t>proiectul</a:t>
            </a:r>
            <a:r>
              <a:rPr lang="en-US" sz="1800" dirty="0"/>
              <a:t> se </a:t>
            </a:r>
            <a:r>
              <a:rPr lang="en-US" sz="1800" dirty="0" err="1"/>
              <a:t>va</a:t>
            </a:r>
            <a:r>
              <a:rPr lang="en-US" sz="1800" dirty="0"/>
              <a:t> </a:t>
            </a:r>
            <a:r>
              <a:rPr lang="en-US" sz="1800" dirty="0" err="1"/>
              <a:t>dezvolta</a:t>
            </a:r>
            <a:r>
              <a:rPr lang="en-US" sz="1800" dirty="0"/>
              <a:t>. </a:t>
            </a:r>
            <a:r>
              <a:rPr lang="en-US" sz="1800" dirty="0" err="1"/>
              <a:t>Dorim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centralizăm</a:t>
            </a:r>
            <a:r>
              <a:rPr lang="en-US" sz="1800" dirty="0"/>
              <a:t> </a:t>
            </a:r>
            <a:r>
              <a:rPr lang="en-US" sz="1800" dirty="0" err="1"/>
              <a:t>baza</a:t>
            </a:r>
            <a:r>
              <a:rPr lang="en-US" sz="1800" dirty="0"/>
              <a:t> de date,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moduri</a:t>
            </a:r>
            <a:r>
              <a:rPr lang="en-US" sz="1800" dirty="0"/>
              <a:t> de </a:t>
            </a:r>
            <a:r>
              <a:rPr lang="en-US" sz="1800" dirty="0" err="1"/>
              <a:t>competiție</a:t>
            </a:r>
            <a:r>
              <a:rPr lang="en-US" sz="1800" dirty="0"/>
              <a:t> online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putea</a:t>
            </a:r>
            <a:r>
              <a:rPr lang="en-US" sz="1800" dirty="0"/>
              <a:t> </a:t>
            </a:r>
            <a:r>
              <a:rPr lang="en-US" sz="1800" dirty="0" err="1"/>
              <a:t>actualiza</a:t>
            </a:r>
            <a:r>
              <a:rPr lang="en-US" sz="1800" dirty="0"/>
              <a:t> </a:t>
            </a:r>
            <a:r>
              <a:rPr lang="en-US" sz="1800" dirty="0" err="1"/>
              <a:t>întrebările</a:t>
            </a:r>
            <a:r>
              <a:rPr lang="en-US" sz="1800" dirty="0"/>
              <a:t> de la </a:t>
            </a:r>
            <a:r>
              <a:rPr lang="en-US" sz="1800" dirty="0" err="1"/>
              <a:t>distanță</a:t>
            </a:r>
            <a:r>
              <a:rPr lang="en-US" sz="1800" dirty="0"/>
              <a:t> pe </a:t>
            </a:r>
            <a:r>
              <a:rPr lang="en-US" sz="1800" dirty="0" err="1"/>
              <a:t>toate</a:t>
            </a:r>
            <a:r>
              <a:rPr lang="en-US" sz="1800" dirty="0"/>
              <a:t> </a:t>
            </a:r>
            <a:r>
              <a:rPr lang="en-US" sz="1800" dirty="0" err="1"/>
              <a:t>dispozitivele</a:t>
            </a:r>
            <a:r>
              <a:rPr lang="en-US" sz="1800" dirty="0"/>
              <a:t> care </a:t>
            </a:r>
            <a:r>
              <a:rPr lang="en-US" sz="1800" dirty="0" err="1"/>
              <a:t>folosesc</a:t>
            </a:r>
            <a:r>
              <a:rPr lang="en-US" sz="1800" dirty="0"/>
              <a:t> </a:t>
            </a:r>
            <a:r>
              <a:rPr lang="en-US" sz="1800" dirty="0" err="1"/>
              <a:t>programul</a:t>
            </a:r>
            <a:r>
              <a:rPr lang="en-US" sz="1800" dirty="0"/>
              <a:t>.</a:t>
            </a:r>
            <a:endParaRPr sz="1800" dirty="0"/>
          </a:p>
        </p:txBody>
      </p:sp>
      <p:cxnSp>
        <p:nvCxnSpPr>
          <p:cNvPr id="2154" name="Google Shape;2154;p67"/>
          <p:cNvCxnSpPr/>
          <p:nvPr/>
        </p:nvCxnSpPr>
        <p:spPr>
          <a:xfrm>
            <a:off x="3190500" y="3203297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859808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1;p39">
            <a:extLst>
              <a:ext uri="{FF2B5EF4-FFF2-40B4-BE49-F238E27FC236}">
                <a16:creationId xmlns:a16="http://schemas.microsoft.com/office/drawing/2014/main" id="{80B09071-5A7E-4B93-A1D9-76541CDB5A0C}"/>
              </a:ext>
            </a:extLst>
          </p:cNvPr>
          <p:cNvSpPr txBox="1">
            <a:spLocks/>
          </p:cNvSpPr>
          <p:nvPr/>
        </p:nvSpPr>
        <p:spPr>
          <a:xfrm>
            <a:off x="453600" y="410401"/>
            <a:ext cx="8474400" cy="128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en-US" sz="1800" dirty="0" err="1">
                <a:solidFill>
                  <a:schemeClr val="bg1"/>
                </a:solidFill>
              </a:rPr>
              <a:t>Vor</a:t>
            </a:r>
            <a:r>
              <a:rPr lang="en-US" sz="1800" dirty="0">
                <a:solidFill>
                  <a:schemeClr val="bg1"/>
                </a:solidFill>
              </a:rPr>
              <a:t> fi create </a:t>
            </a:r>
            <a:r>
              <a:rPr lang="en-US" sz="1800" dirty="0" err="1">
                <a:solidFill>
                  <a:schemeClr val="bg1"/>
                </a:solidFill>
              </a:rPr>
              <a:t>rolurile</a:t>
            </a:r>
            <a:r>
              <a:rPr lang="en-US" sz="1800" dirty="0">
                <a:solidFill>
                  <a:schemeClr val="bg1"/>
                </a:solidFill>
              </a:rPr>
              <a:t> de </a:t>
            </a:r>
            <a:r>
              <a:rPr lang="en-US" sz="1800" dirty="0" err="1">
                <a:solidFill>
                  <a:schemeClr val="bg1"/>
                </a:solidFill>
              </a:rPr>
              <a:t>elev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și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profesor</a:t>
            </a:r>
            <a:r>
              <a:rPr lang="en-US" sz="1800" dirty="0">
                <a:solidFill>
                  <a:schemeClr val="bg1"/>
                </a:solidFill>
              </a:rPr>
              <a:t>. </a:t>
            </a:r>
            <a:r>
              <a:rPr lang="en-US" sz="1800" dirty="0" err="1">
                <a:solidFill>
                  <a:schemeClr val="bg1"/>
                </a:solidFill>
              </a:rPr>
              <a:t>Profesorii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vor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putea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crea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propriile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cursuri</a:t>
            </a:r>
            <a:r>
              <a:rPr lang="en-US" sz="1800" dirty="0">
                <a:solidFill>
                  <a:schemeClr val="bg1"/>
                </a:solidFill>
              </a:rPr>
              <a:t>, la care </a:t>
            </a:r>
            <a:r>
              <a:rPr lang="en-US" sz="1800" dirty="0" err="1">
                <a:solidFill>
                  <a:schemeClr val="bg1"/>
                </a:solidFill>
              </a:rPr>
              <a:t>elevii</a:t>
            </a:r>
            <a:r>
              <a:rPr lang="en-US" sz="1800" dirty="0">
                <a:solidFill>
                  <a:schemeClr val="bg1"/>
                </a:solidFill>
              </a:rPr>
              <a:t> se </a:t>
            </a:r>
            <a:r>
              <a:rPr lang="en-US" sz="1800" dirty="0" err="1">
                <a:solidFill>
                  <a:schemeClr val="bg1"/>
                </a:solidFill>
              </a:rPr>
              <a:t>vor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putea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alătura</a:t>
            </a:r>
            <a:r>
              <a:rPr lang="en-US" sz="1800" dirty="0">
                <a:solidFill>
                  <a:schemeClr val="bg1"/>
                </a:solidFill>
              </a:rPr>
              <a:t>. </a:t>
            </a:r>
            <a:r>
              <a:rPr lang="en-US" sz="1800" dirty="0" err="1">
                <a:solidFill>
                  <a:schemeClr val="bg1"/>
                </a:solidFill>
              </a:rPr>
              <a:t>Profesorii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vor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avea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posibilitatea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urmărească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progresul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elevilor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și</a:t>
            </a:r>
            <a:r>
              <a:rPr lang="en-US" sz="1800" dirty="0">
                <a:solidFill>
                  <a:schemeClr val="bg1"/>
                </a:solidFill>
              </a:rPr>
              <a:t>, pe </a:t>
            </a:r>
            <a:r>
              <a:rPr lang="en-US" sz="1800" dirty="0" err="1">
                <a:solidFill>
                  <a:schemeClr val="bg1"/>
                </a:solidFill>
              </a:rPr>
              <a:t>baza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datelor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să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ajusteze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procesul</a:t>
            </a:r>
            <a:r>
              <a:rPr lang="en-US" sz="1800" dirty="0">
                <a:solidFill>
                  <a:schemeClr val="bg1"/>
                </a:solidFill>
              </a:rPr>
              <a:t> de </a:t>
            </a:r>
            <a:r>
              <a:rPr lang="en-US" sz="1800" dirty="0" err="1">
                <a:solidFill>
                  <a:schemeClr val="bg1"/>
                </a:solidFill>
              </a:rPr>
              <a:t>învățare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7" name="Google Shape;171;p39">
            <a:extLst>
              <a:ext uri="{FF2B5EF4-FFF2-40B4-BE49-F238E27FC236}">
                <a16:creationId xmlns:a16="http://schemas.microsoft.com/office/drawing/2014/main" id="{7080941F-F649-4CF4-846A-E0A0EE190221}"/>
              </a:ext>
            </a:extLst>
          </p:cNvPr>
          <p:cNvSpPr txBox="1">
            <a:spLocks/>
          </p:cNvSpPr>
          <p:nvPr/>
        </p:nvSpPr>
        <p:spPr>
          <a:xfrm>
            <a:off x="453600" y="1974001"/>
            <a:ext cx="8474400" cy="161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en-US" sz="1800" dirty="0" err="1">
                <a:solidFill>
                  <a:schemeClr val="bg1"/>
                </a:solidFill>
              </a:rPr>
              <a:t>După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finalizarea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programului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vom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începe</a:t>
            </a:r>
            <a:r>
              <a:rPr lang="en-US" sz="1800" dirty="0">
                <a:solidFill>
                  <a:schemeClr val="bg1"/>
                </a:solidFill>
              </a:rPr>
              <a:t> o </a:t>
            </a:r>
            <a:r>
              <a:rPr lang="en-US" sz="1800" dirty="0" err="1">
                <a:solidFill>
                  <a:schemeClr val="bg1"/>
                </a:solidFill>
              </a:rPr>
              <a:t>colaborare</a:t>
            </a:r>
            <a:r>
              <a:rPr lang="en-US" sz="1800" dirty="0">
                <a:solidFill>
                  <a:schemeClr val="bg1"/>
                </a:solidFill>
              </a:rPr>
              <a:t> cu </a:t>
            </a:r>
            <a:r>
              <a:rPr lang="ro-MD" sz="1800" dirty="0">
                <a:solidFill>
                  <a:schemeClr val="bg1"/>
                </a:solidFill>
              </a:rPr>
              <a:t>C</a:t>
            </a:r>
            <a:r>
              <a:rPr lang="en-US" sz="1800" dirty="0" err="1">
                <a:solidFill>
                  <a:schemeClr val="bg1"/>
                </a:solidFill>
              </a:rPr>
              <a:t>olegiul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ro-MD" sz="1800" dirty="0">
                <a:solidFill>
                  <a:schemeClr val="bg1"/>
                </a:solidFill>
              </a:rPr>
              <a:t>”</a:t>
            </a:r>
            <a:r>
              <a:rPr lang="en-US" sz="1800" i="1" dirty="0">
                <a:solidFill>
                  <a:schemeClr val="bg1"/>
                </a:solidFill>
              </a:rPr>
              <a:t>Iulia </a:t>
            </a:r>
            <a:r>
              <a:rPr lang="en-US" sz="1800" i="1" dirty="0" err="1">
                <a:solidFill>
                  <a:schemeClr val="bg1"/>
                </a:solidFill>
              </a:rPr>
              <a:t>Hasdeu</a:t>
            </a:r>
            <a:r>
              <a:rPr lang="ro-MD" sz="1800" i="1" dirty="0">
                <a:solidFill>
                  <a:schemeClr val="bg1"/>
                </a:solidFill>
              </a:rPr>
              <a:t>”</a:t>
            </a:r>
            <a:r>
              <a:rPr lang="en-US" sz="1800" dirty="0">
                <a:solidFill>
                  <a:schemeClr val="bg1"/>
                </a:solidFill>
              </a:rPr>
              <a:t>. </a:t>
            </a:r>
            <a:r>
              <a:rPr lang="en-US" sz="1800" dirty="0" err="1">
                <a:solidFill>
                  <a:schemeClr val="bg1"/>
                </a:solidFill>
              </a:rPr>
              <a:t>După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primim</a:t>
            </a:r>
            <a:r>
              <a:rPr lang="en-US" sz="1800" dirty="0">
                <a:solidFill>
                  <a:schemeClr val="bg1"/>
                </a:solidFill>
              </a:rPr>
              <a:t> feedback, </a:t>
            </a:r>
            <a:r>
              <a:rPr lang="en-US" sz="1800" dirty="0" err="1">
                <a:solidFill>
                  <a:schemeClr val="bg1"/>
                </a:solidFill>
              </a:rPr>
              <a:t>vom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îmbunătăți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aspectele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mai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slabe</a:t>
            </a:r>
            <a:r>
              <a:rPr lang="en-US" sz="1800" dirty="0">
                <a:solidFill>
                  <a:schemeClr val="bg1"/>
                </a:solidFill>
              </a:rPr>
              <a:t> ale </a:t>
            </a:r>
            <a:r>
              <a:rPr lang="en-US" sz="1800" dirty="0" err="1">
                <a:solidFill>
                  <a:schemeClr val="bg1"/>
                </a:solidFill>
              </a:rPr>
              <a:t>programului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și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îl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vom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propune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și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altor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instituții</a:t>
            </a:r>
            <a:r>
              <a:rPr lang="en-US" sz="1800" dirty="0">
                <a:solidFill>
                  <a:schemeClr val="bg1"/>
                </a:solidFill>
              </a:rPr>
              <a:t> de </a:t>
            </a:r>
            <a:r>
              <a:rPr lang="en-US" sz="1800" dirty="0" err="1">
                <a:solidFill>
                  <a:schemeClr val="bg1"/>
                </a:solidFill>
              </a:rPr>
              <a:t>învățământ</a:t>
            </a:r>
            <a:r>
              <a:rPr lang="en-US" sz="1800" dirty="0">
                <a:solidFill>
                  <a:schemeClr val="bg1"/>
                </a:solidFill>
              </a:rPr>
              <a:t>. De </a:t>
            </a:r>
            <a:r>
              <a:rPr lang="en-US" sz="1800" dirty="0" err="1">
                <a:solidFill>
                  <a:schemeClr val="bg1"/>
                </a:solidFill>
              </a:rPr>
              <a:t>asemenea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programul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va</a:t>
            </a:r>
            <a:r>
              <a:rPr lang="en-US" sz="1800" dirty="0">
                <a:solidFill>
                  <a:schemeClr val="bg1"/>
                </a:solidFill>
              </a:rPr>
              <a:t> fi </a:t>
            </a:r>
            <a:r>
              <a:rPr lang="en-US" sz="1800" dirty="0" err="1">
                <a:solidFill>
                  <a:schemeClr val="bg1"/>
                </a:solidFill>
              </a:rPr>
              <a:t>disponibil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gratuit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pentru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cei</a:t>
            </a:r>
            <a:r>
              <a:rPr lang="en-US" sz="1800" dirty="0">
                <a:solidFill>
                  <a:schemeClr val="bg1"/>
                </a:solidFill>
              </a:rPr>
              <a:t> care </a:t>
            </a:r>
            <a:r>
              <a:rPr lang="en-US" sz="1800" dirty="0" err="1">
                <a:solidFill>
                  <a:schemeClr val="bg1"/>
                </a:solidFill>
              </a:rPr>
              <a:t>doresc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să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lucreze</a:t>
            </a:r>
            <a:r>
              <a:rPr lang="en-US" sz="1800" dirty="0">
                <a:solidFill>
                  <a:schemeClr val="bg1"/>
                </a:solidFill>
              </a:rPr>
              <a:t> individual.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74232"/>
      </p:ext>
    </p:extLst>
  </p:cSld>
  <p:clrMapOvr>
    <a:masterClrMapping/>
  </p:clrMapOvr>
</p:sld>
</file>

<file path=ppt/theme/theme1.xml><?xml version="1.0" encoding="utf-8"?>
<a:theme xmlns:a="http://schemas.openxmlformats.org/drawingml/2006/main" name="Futuristic Background by Slidesgo">
  <a:themeElements>
    <a:clrScheme name="Simple Light">
      <a:dk1>
        <a:srgbClr val="254C43"/>
      </a:dk1>
      <a:lt1>
        <a:srgbClr val="FFFFFF"/>
      </a:lt1>
      <a:dk2>
        <a:srgbClr val="FF9793"/>
      </a:dk2>
      <a:lt2>
        <a:srgbClr val="B73E73"/>
      </a:lt2>
      <a:accent1>
        <a:srgbClr val="DF478A"/>
      </a:accent1>
      <a:accent2>
        <a:srgbClr val="FF6C67"/>
      </a:accent2>
      <a:accent3>
        <a:srgbClr val="DDA6BE"/>
      </a:accent3>
      <a:accent4>
        <a:srgbClr val="DF478A"/>
      </a:accent4>
      <a:accent5>
        <a:srgbClr val="D6332E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351</Words>
  <Application>Microsoft Office PowerPoint</Application>
  <PresentationFormat>Экран (16:9)</PresentationFormat>
  <Paragraphs>11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Montserrat ExtraLight</vt:lpstr>
      <vt:lpstr>Montserrat</vt:lpstr>
      <vt:lpstr>Arial</vt:lpstr>
      <vt:lpstr>Montserrat ExtraBold</vt:lpstr>
      <vt:lpstr>Futuristic Background by Slidesgo</vt:lpstr>
      <vt:lpstr>EDUGAMIFY</vt:lpstr>
      <vt:lpstr>CE PROBLEMĂ REZOLVĂ APLICAȚIA NOASTRĂ</vt:lpstr>
      <vt:lpstr>Презентация PowerPoint</vt:lpstr>
      <vt:lpstr>CE VOM ADĂUGA ÎN VIITOR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EDUGAMIFY</dc:title>
  <cp:lastModifiedBy>Леонид Грэсун</cp:lastModifiedBy>
  <cp:revision>13</cp:revision>
  <dcterms:modified xsi:type="dcterms:W3CDTF">2024-11-09T12:09:21Z</dcterms:modified>
</cp:coreProperties>
</file>