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1" r:id="rId4"/>
    <p:sldId id="257" r:id="rId5"/>
    <p:sldId id="265" r:id="rId6"/>
    <p:sldId id="266" r:id="rId7"/>
    <p:sldId id="262" r:id="rId8"/>
    <p:sldId id="267" r:id="rId9"/>
    <p:sldId id="258" r:id="rId10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2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06A01F-183C-312F-4A75-42353579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C43224-3A62-B0CC-AA1F-9B5519A59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322F86A-31A7-D799-0C6C-532059E73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F93CA6-8CB8-F87D-B1C3-CB1DF7891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F0A35A5-1DAB-4749-CE68-C2946262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12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CA52F-A532-A080-5532-E34F82B87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BD28F4E-C853-4A6A-C347-17385DCF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BD7B130-975F-F397-D787-7422336C3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35B4B08-EA34-E289-9FCF-AAE5BC4F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DC69CF0-B65B-EC91-EF47-97B720A5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100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BE2A4-09FD-A235-3CD6-470A43CC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03913C3-C00C-3453-1B01-0B41B0C2D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F323789-49EA-253B-D9BF-378A3A8B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8F7CED8-A997-453C-EDC9-23B57BEA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ECCFEBC-A092-B27A-22EC-C86F412B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865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39EB1-9836-3E5A-2059-F566B10C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BB38EED-1CB4-71DA-C626-E26891609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215405D-350C-66CB-0B9F-B69B09C05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833B824-9ADE-F981-092E-CC05712A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CA2D837-1F0A-18E5-1B19-E928D8A4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693F9A5-0652-2BB7-1534-76B84AAE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276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52BFF-2D3C-B325-547B-EC696142E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317A7AE-8DCC-684C-D048-06C2110A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618C920-DDE8-58D2-A3DE-74D928839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AFF7D10-19E8-585E-6F83-4F59E4A15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E3FB910-504E-29BD-17B1-A0F09C972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D61FB54-A166-1069-9CD5-340682A62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646C97F-CBC3-37EC-1097-552DE731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DD0EDDF0-752B-89BF-9AFA-045A55F4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914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1E7A9-C40A-95B9-E319-39B8B903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46AAE73-487C-3B44-4ACC-0DAE62079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5BAC190-BF25-F893-9F0E-C07D3601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B7D0664-4259-3E2F-1211-A450A593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503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438C8E8-AF0B-EFB2-3026-536583C0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E59FCA8C-CF94-AE3C-2AAA-871B84960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C67FB85-C7A4-CFE9-44D3-7EFB4D0B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33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7F8D3-C13B-6E82-A05F-38342B697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9173EBD-0E65-228E-F670-492C80605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02E8F51-C53D-BF59-023E-DCAEB0609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6012888-F0A7-D4B8-F474-3601E0425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5BBE266-90F2-5442-8A57-7A5322D2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369BF1A-EB3A-3CA2-CAFA-C24254C16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821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976A7-B07A-F5B9-6CCD-0E700B05C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DE78FA99-5B6B-B81E-EFBA-C2CAD4295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44CF291-17B1-5B65-E37F-1672FEB68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75AF3EA-602C-BF90-36EF-4E8A9E3A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0AF8720-17A3-1FB3-23D5-F063B435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1E3BEA7-8356-55DA-FC8A-5EECEAB3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343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B9F36-117A-B404-970E-1F949D7A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53FE2B1-2473-0448-45FE-8142C65A3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37F77D5-C938-F05D-694B-FBDE9CDA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FA62CAE-940A-140B-CEC7-3E047E30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862383F-FB85-FAB9-D53B-25FF10C9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814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D9FDF0-841C-5A0E-FC8B-C6B15A7671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7820323-3BA6-B469-E8C0-9BD4D4E74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A2D8AA9-94A0-9F5E-0808-C6268B56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1097FBA-0A3E-A307-C318-23F1B3A3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7470621-E26F-556B-CBF0-3F250788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471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m captura de ecrã, texto, design&#10;&#10;Descrição gerada automaticamente">
            <a:extLst>
              <a:ext uri="{FF2B5EF4-FFF2-40B4-BE49-F238E27FC236}">
                <a16:creationId xmlns:a16="http://schemas.microsoft.com/office/drawing/2014/main" id="{45FC29E4-3482-ED17-F4BE-9AE37906AFF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61C4CF2C-3AEB-062E-1A80-C3EE2530A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F069020-216C-F501-CA7B-02EC4EAE6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1180D3B-5D69-78AB-7CB0-9F80D9F82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EF3BF-02E4-F14F-AD0B-4B60CA2A89EC}" type="datetimeFigureOut">
              <a:rPr lang="pt-PT" smtClean="0"/>
              <a:t>11/11/2025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D49D655-C133-3CBE-C2D7-F8A314FEA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AF82BB-013C-5D3F-42E6-4939F2942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692F4-A233-F44A-BA19-19B2EC2D2830}" type="slidenum">
              <a:rPr lang="pt-PT" smtClean="0"/>
              <a:t>‹N›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331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Imagem 9" descr="Uma imagem com texto, design&#10;&#10;Descrição gerada automaticamente">
            <a:extLst>
              <a:ext uri="{FF2B5EF4-FFF2-40B4-BE49-F238E27FC236}">
                <a16:creationId xmlns:a16="http://schemas.microsoft.com/office/drawing/2014/main" id="{0E84DBCF-F59B-2F76-0273-A989A2EDF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32" b="13978"/>
          <a:stretch/>
        </p:blipFill>
        <p:spPr>
          <a:xfrm>
            <a:off x="20" y="29858"/>
            <a:ext cx="12191980" cy="685671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66285D-78E9-43CA-A517-D1C2266632E2}"/>
              </a:ext>
            </a:extLst>
          </p:cNvPr>
          <p:cNvSpPr txBox="1"/>
          <p:nvPr/>
        </p:nvSpPr>
        <p:spPr>
          <a:xfrm>
            <a:off x="0" y="914400"/>
            <a:ext cx="6835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C00000"/>
                </a:solidFill>
                <a:latin typeface="Bahnschrift SemiLight" panose="020B0502040204020203" pitchFamily="34" charset="0"/>
              </a:rPr>
              <a:t>STEAM4Sustainability </a:t>
            </a:r>
            <a:r>
              <a:rPr lang="it-IT" sz="4000" dirty="0" err="1">
                <a:solidFill>
                  <a:srgbClr val="C00000"/>
                </a:solidFill>
                <a:latin typeface="Bahnschrift SemiLight" panose="020B0502040204020203" pitchFamily="34" charset="0"/>
              </a:rPr>
              <a:t>Hack</a:t>
            </a:r>
            <a:endParaRPr lang="it-IT" sz="4000" dirty="0">
              <a:solidFill>
                <a:srgbClr val="C0000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420AC69-BCCB-45E7-B72F-EDC62A11E9C0}"/>
              </a:ext>
            </a:extLst>
          </p:cNvPr>
          <p:cNvSpPr txBox="1"/>
          <p:nvPr/>
        </p:nvSpPr>
        <p:spPr>
          <a:xfrm>
            <a:off x="0" y="3044279"/>
            <a:ext cx="2514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C00000"/>
                </a:solidFill>
              </a:rPr>
              <a:t>Team:</a:t>
            </a:r>
            <a:r>
              <a:rPr lang="it-IT" sz="4400" dirty="0">
                <a:solidFill>
                  <a:srgbClr val="FF0000"/>
                </a:solidFill>
              </a:rPr>
              <a:t> </a:t>
            </a:r>
            <a:r>
              <a:rPr lang="it-IT" sz="4400" dirty="0"/>
              <a:t>ECOFIND</a:t>
            </a:r>
          </a:p>
        </p:txBody>
      </p:sp>
    </p:spTree>
    <p:extLst>
      <p:ext uri="{BB962C8B-B14F-4D97-AF65-F5344CB8AC3E}">
        <p14:creationId xmlns:p14="http://schemas.microsoft.com/office/powerpoint/2010/main" val="109200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4B2872-5A8F-4E6E-9DE9-C4886463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A0300C2-5921-457A-A336-4C43A76B8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211" y="162886"/>
            <a:ext cx="12192000" cy="7431096"/>
          </a:xfr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97825434-C2F2-4F0F-ABAC-74B31073F649}"/>
              </a:ext>
            </a:extLst>
          </p:cNvPr>
          <p:cNvSpPr/>
          <p:nvPr/>
        </p:nvSpPr>
        <p:spPr>
          <a:xfrm>
            <a:off x="0" y="-10416"/>
            <a:ext cx="12192000" cy="993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CA8F6E5-7A16-4F0E-AEAC-05E36556F53E}"/>
              </a:ext>
            </a:extLst>
          </p:cNvPr>
          <p:cNvSpPr txBox="1"/>
          <p:nvPr/>
        </p:nvSpPr>
        <p:spPr>
          <a:xfrm>
            <a:off x="-18825" y="59855"/>
            <a:ext cx="12210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The Pathway by which plastic enters the world’s oceans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62B1C25-AB4D-4757-80FB-871F937BF888}"/>
              </a:ext>
            </a:extLst>
          </p:cNvPr>
          <p:cNvSpPr txBox="1"/>
          <p:nvPr/>
        </p:nvSpPr>
        <p:spPr>
          <a:xfrm>
            <a:off x="-31211" y="6725750"/>
            <a:ext cx="7503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https://www.mdpi.com/2071-1050/15/17/13252</a:t>
            </a:r>
          </a:p>
        </p:txBody>
      </p:sp>
    </p:spTree>
    <p:extLst>
      <p:ext uri="{BB962C8B-B14F-4D97-AF65-F5344CB8AC3E}">
        <p14:creationId xmlns:p14="http://schemas.microsoft.com/office/powerpoint/2010/main" val="3764819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90C748-16D4-42BF-B725-234B5A962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7447"/>
            <a:ext cx="9144000" cy="948944"/>
          </a:xfrm>
        </p:spPr>
        <p:txBody>
          <a:bodyPr/>
          <a:lstStyle/>
          <a:p>
            <a:r>
              <a:rPr lang="it-IT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OUR MISSION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990A50B-3555-4C64-89CE-E1F2A1F0E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6572"/>
            <a:ext cx="9144000" cy="2014537"/>
          </a:xfrm>
        </p:spPr>
        <p:txBody>
          <a:bodyPr>
            <a:normAutofit/>
          </a:bodyPr>
          <a:lstStyle/>
          <a:p>
            <a:r>
              <a:rPr lang="it-IT" dirty="0">
                <a:latin typeface="Franklin Gothic Demi" panose="020B0703020102020204" pitchFamily="34" charset="0"/>
              </a:rPr>
              <a:t>OUR MISSION IS TO PROMOTE SUSTAINABILITY, REDUCING THE ENVIROMENTAL IMPACT IN A FUN WAY</a:t>
            </a:r>
          </a:p>
          <a:p>
            <a:r>
              <a:rPr lang="it-IT" dirty="0">
                <a:latin typeface="Franklin Gothic Demi" panose="020B0703020102020204" pitchFamily="34" charset="0"/>
              </a:rPr>
              <a:t>BECAUSE:</a:t>
            </a:r>
          </a:p>
          <a:p>
            <a:r>
              <a:rPr lang="it-IT" dirty="0">
                <a:latin typeface="Franklin Gothic Demi" panose="020B0703020102020204" pitchFamily="34" charset="0"/>
              </a:rPr>
              <a:t>  LESS  POLLUTION AND WASTE </a:t>
            </a:r>
            <a:r>
              <a:rPr lang="it-IT" dirty="0">
                <a:latin typeface="Franklin Gothic Demi" panose="020B0703020102020204" pitchFamily="34" charset="0"/>
                <a:sym typeface="Wingdings" panose="05000000000000000000" pitchFamily="2" charset="2"/>
              </a:rPr>
              <a:t> </a:t>
            </a:r>
            <a:r>
              <a:rPr lang="it-IT" dirty="0">
                <a:latin typeface="Franklin Gothic Demi" panose="020B0703020102020204" pitchFamily="34" charset="0"/>
              </a:rPr>
              <a:t>HEALTHIER AND CLEANER OCEANS    </a:t>
            </a:r>
          </a:p>
        </p:txBody>
      </p:sp>
    </p:spTree>
    <p:extLst>
      <p:ext uri="{BB962C8B-B14F-4D97-AF65-F5344CB8AC3E}">
        <p14:creationId xmlns:p14="http://schemas.microsoft.com/office/powerpoint/2010/main" val="1923333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0C192BD-E4F9-452C-8A5C-010003925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391" y="622531"/>
            <a:ext cx="3170711" cy="207998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9A3BE88-3337-458F-82DA-F0BCCD4FB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155" y="478747"/>
            <a:ext cx="1626991" cy="2539872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8378A31-67BF-4C68-94EF-17BD92A01FA5}"/>
              </a:ext>
            </a:extLst>
          </p:cNvPr>
          <p:cNvSpPr txBox="1"/>
          <p:nvPr/>
        </p:nvSpPr>
        <p:spPr>
          <a:xfrm>
            <a:off x="323284" y="3849981"/>
            <a:ext cx="351015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Offline </a:t>
            </a:r>
            <a:r>
              <a:rPr lang="en-US" sz="32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ModeScan</a:t>
            </a:r>
            <a:r>
              <a:rPr lang="en-US" sz="32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 </a:t>
            </a:r>
          </a:p>
          <a:p>
            <a:pPr algn="ctr"/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200" dirty="0">
                <a:latin typeface="Franklin Gothic Demi" panose="020B07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products from one end of the store to the other.</a:t>
            </a:r>
            <a:endParaRPr lang="it-IT" sz="2200" dirty="0">
              <a:latin typeface="Franklin Gothic Demi" panose="020B0703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E4F79A7-75A8-4B4E-938E-A67BC28E6127}"/>
              </a:ext>
            </a:extLst>
          </p:cNvPr>
          <p:cNvSpPr txBox="1"/>
          <p:nvPr/>
        </p:nvSpPr>
        <p:spPr>
          <a:xfrm>
            <a:off x="4390883" y="3849981"/>
            <a:ext cx="327183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C00000"/>
                </a:solidFill>
                <a:latin typeface="Franklin Gothic Demi" panose="020B0703020102020204" pitchFamily="34" charset="0"/>
              </a:rPr>
              <a:t>SearchBar</a:t>
            </a:r>
            <a:endParaRPr lang="en-US" sz="3200" dirty="0">
              <a:solidFill>
                <a:srgbClr val="C00000"/>
              </a:solidFill>
              <a:latin typeface="Franklin Gothic Demi" panose="020B0703020102020204" pitchFamily="34" charset="0"/>
            </a:endParaRPr>
          </a:p>
          <a:p>
            <a:pPr algn="ctr"/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Franklin Gothic Demi" panose="020B07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any product by typing its name.</a:t>
            </a:r>
            <a:endParaRPr lang="it-IT" sz="2200" dirty="0">
              <a:latin typeface="Franklin Gothic Demi" panose="020B0703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85B7DA5-39E2-47A8-9368-0613D2F91011}"/>
              </a:ext>
            </a:extLst>
          </p:cNvPr>
          <p:cNvSpPr txBox="1"/>
          <p:nvPr/>
        </p:nvSpPr>
        <p:spPr>
          <a:xfrm>
            <a:off x="8358568" y="3849981"/>
            <a:ext cx="37089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Franklin Gothic Demi" panose="020B0703020102020204" pitchFamily="34" charset="0"/>
              </a:rPr>
              <a:t>Item Pollution</a:t>
            </a:r>
          </a:p>
          <a:p>
            <a:pPr algn="ctr"/>
            <a:endParaRPr lang="en-US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200" dirty="0">
                <a:latin typeface="Franklin Gothic Demi" panose="020B07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our database in which we have all the information about the product.</a:t>
            </a:r>
          </a:p>
          <a:p>
            <a:pPr algn="ctr"/>
            <a:endParaRPr lang="en-US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9298951-25EC-4EBE-B2B6-8F0A85E39B32}"/>
              </a:ext>
            </a:extLst>
          </p:cNvPr>
          <p:cNvSpPr/>
          <p:nvPr/>
        </p:nvSpPr>
        <p:spPr>
          <a:xfrm>
            <a:off x="353568" y="280416"/>
            <a:ext cx="1292352" cy="12435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98BA8E5-124B-444F-B2E7-BD71ED8C9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808" y="478747"/>
            <a:ext cx="2293103" cy="236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59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0CCA31-6089-4A2A-91B9-27FDD86A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5400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Our</a:t>
            </a:r>
            <a:r>
              <a:rPr lang="it-IT" sz="5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 sustainability </a:t>
            </a:r>
            <a:r>
              <a:rPr lang="it-IT" sz="5400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criteria</a:t>
            </a:r>
            <a:br>
              <a:rPr lang="it-IT" sz="5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</a:br>
            <a:endParaRPr lang="it-IT" sz="54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8E9247-1489-4C94-8B36-D7F91F7442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3600" b="1" dirty="0"/>
              <a:t>Products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Environmental impact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Materials/ingredients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Packaging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Ethics and Transparency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Carbon footprint and CO2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Durability and Recycling</a:t>
            </a:r>
          </a:p>
          <a:p>
            <a:pPr lvl="1"/>
            <a:r>
              <a:rPr lang="en-US" sz="2000" dirty="0">
                <a:latin typeface="Franklin Gothic Demi" panose="020B0703020102020204" pitchFamily="34" charset="0"/>
              </a:rPr>
              <a:t>Data sources</a:t>
            </a:r>
          </a:p>
          <a:p>
            <a:pPr algn="ctr"/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1DB0135-DDB5-4795-B775-1DD914E65D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b="1" dirty="0"/>
              <a:t>Companies</a:t>
            </a:r>
          </a:p>
          <a:p>
            <a:r>
              <a:rPr lang="it-IT" sz="2000" dirty="0" err="1">
                <a:latin typeface="Franklin Gothic Demi" panose="020B0703020102020204" pitchFamily="34" charset="0"/>
              </a:rPr>
              <a:t>Material</a:t>
            </a:r>
            <a:r>
              <a:rPr lang="it-IT" sz="2000" dirty="0">
                <a:latin typeface="Franklin Gothic Demi" panose="020B0703020102020204" pitchFamily="34" charset="0"/>
              </a:rPr>
              <a:t> Flow Analysis (MFA)</a:t>
            </a:r>
          </a:p>
          <a:p>
            <a:r>
              <a:rPr lang="it-IT" sz="2000" dirty="0">
                <a:latin typeface="Franklin Gothic Demi" panose="020B0703020102020204" pitchFamily="34" charset="0"/>
              </a:rPr>
              <a:t>Life </a:t>
            </a:r>
            <a:r>
              <a:rPr lang="it-IT" sz="2000" dirty="0" err="1">
                <a:latin typeface="Franklin Gothic Demi" panose="020B0703020102020204" pitchFamily="34" charset="0"/>
              </a:rPr>
              <a:t>Cycle</a:t>
            </a:r>
            <a:r>
              <a:rPr lang="it-IT" sz="2000" dirty="0">
                <a:latin typeface="Franklin Gothic Demi" panose="020B0703020102020204" pitchFamily="34" charset="0"/>
              </a:rPr>
              <a:t> </a:t>
            </a:r>
            <a:r>
              <a:rPr lang="it-IT" sz="2000" dirty="0" err="1">
                <a:latin typeface="Franklin Gothic Demi" panose="020B0703020102020204" pitchFamily="34" charset="0"/>
              </a:rPr>
              <a:t>Assessment</a:t>
            </a:r>
            <a:r>
              <a:rPr lang="it-IT" sz="2000" dirty="0">
                <a:latin typeface="Franklin Gothic Demi" panose="020B0703020102020204" pitchFamily="34" charset="0"/>
              </a:rPr>
              <a:t> (LCA)</a:t>
            </a:r>
          </a:p>
          <a:p>
            <a:r>
              <a:rPr lang="it-IT" sz="2000" dirty="0">
                <a:latin typeface="Franklin Gothic Demi" panose="020B0703020102020204" pitchFamily="34" charset="0"/>
              </a:rPr>
              <a:t>Carbon footprint </a:t>
            </a:r>
          </a:p>
          <a:p>
            <a:r>
              <a:rPr lang="it-IT" sz="2000" dirty="0">
                <a:latin typeface="Franklin Gothic Demi" panose="020B0703020102020204" pitchFamily="34" charset="0"/>
              </a:rPr>
              <a:t>Water footprint</a:t>
            </a:r>
          </a:p>
        </p:txBody>
      </p:sp>
    </p:spTree>
    <p:extLst>
      <p:ext uri="{BB962C8B-B14F-4D97-AF65-F5344CB8AC3E}">
        <p14:creationId xmlns:p14="http://schemas.microsoft.com/office/powerpoint/2010/main" val="84213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2661C3-2D92-4E79-8AA6-7A508106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Certifications</a:t>
            </a:r>
            <a:endParaRPr lang="it-IT" sz="6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AAE8639-00D4-45A4-847C-16A5D4C04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5554" y="1477895"/>
            <a:ext cx="2900892" cy="4351338"/>
          </a:xfrm>
        </p:spPr>
      </p:pic>
    </p:spTree>
    <p:extLst>
      <p:ext uri="{BB962C8B-B14F-4D97-AF65-F5344CB8AC3E}">
        <p14:creationId xmlns:p14="http://schemas.microsoft.com/office/powerpoint/2010/main" val="152187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FA17A67-ECB0-47C8-B34D-599B07108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41" y="2052529"/>
            <a:ext cx="8894117" cy="275294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A243DFA-4A74-44D7-8979-91A296F3868E}"/>
              </a:ext>
            </a:extLst>
          </p:cNvPr>
          <p:cNvSpPr txBox="1"/>
          <p:nvPr/>
        </p:nvSpPr>
        <p:spPr>
          <a:xfrm>
            <a:off x="-1" y="37795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Rating </a:t>
            </a:r>
            <a:r>
              <a:rPr lang="it-IT" sz="6000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brackets</a:t>
            </a:r>
            <a:endParaRPr lang="it-IT" sz="6000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7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43394742-D16F-4F87-8A9D-4C9D47BD1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>
            <a:normAutofit fontScale="92500"/>
          </a:bodyPr>
          <a:lstStyle/>
          <a:p>
            <a:r>
              <a:rPr lang="it-IT" sz="3200" i="1" dirty="0" err="1">
                <a:latin typeface="Baskerville Old Face" panose="02020602080505020303" pitchFamily="18" charset="0"/>
              </a:rPr>
              <a:t>Each</a:t>
            </a:r>
            <a:r>
              <a:rPr lang="it-IT" sz="3200" i="1" dirty="0">
                <a:latin typeface="Baskerville Old Face" panose="02020602080505020303" pitchFamily="18" charset="0"/>
              </a:rPr>
              <a:t> action </a:t>
            </a:r>
            <a:r>
              <a:rPr lang="it-IT" sz="3200" i="1" dirty="0" err="1">
                <a:latin typeface="Baskerville Old Face" panose="02020602080505020303" pitchFamily="18" charset="0"/>
              </a:rPr>
              <a:t>matters</a:t>
            </a:r>
            <a:r>
              <a:rPr lang="it-IT" sz="3200" i="1" dirty="0">
                <a:latin typeface="Baskerville Old Face" panose="02020602080505020303" pitchFamily="18" charset="0"/>
              </a:rPr>
              <a:t>, </a:t>
            </a:r>
            <a:r>
              <a:rPr lang="it-IT" sz="3200" i="1" dirty="0" err="1">
                <a:latin typeface="Baskerville Old Face" panose="02020602080505020303" pitchFamily="18" charset="0"/>
              </a:rPr>
              <a:t>each</a:t>
            </a:r>
            <a:r>
              <a:rPr lang="it-IT" sz="3200" i="1" dirty="0">
                <a:latin typeface="Baskerville Old Face" panose="02020602080505020303" pitchFamily="18" charset="0"/>
              </a:rPr>
              <a:t> </a:t>
            </a:r>
            <a:r>
              <a:rPr lang="it-IT" sz="3200" i="1" dirty="0" err="1">
                <a:latin typeface="Baskerville Old Face" panose="02020602080505020303" pitchFamily="18" charset="0"/>
              </a:rPr>
              <a:t>choice</a:t>
            </a:r>
            <a:r>
              <a:rPr lang="it-IT" sz="3200" i="1" dirty="0">
                <a:latin typeface="Baskerville Old Face" panose="02020602080505020303" pitchFamily="18" charset="0"/>
              </a:rPr>
              <a:t> </a:t>
            </a:r>
            <a:r>
              <a:rPr lang="it-IT" sz="3200" i="1" dirty="0" err="1">
                <a:latin typeface="Baskerville Old Face" panose="02020602080505020303" pitchFamily="18" charset="0"/>
              </a:rPr>
              <a:t>makes</a:t>
            </a:r>
            <a:r>
              <a:rPr lang="it-IT" sz="3200" i="1" dirty="0">
                <a:latin typeface="Baskerville Old Face" panose="02020602080505020303" pitchFamily="18" charset="0"/>
              </a:rPr>
              <a:t> the </a:t>
            </a:r>
            <a:r>
              <a:rPr lang="it-IT" sz="3200" i="1" dirty="0" err="1">
                <a:latin typeface="Baskerville Old Face" panose="02020602080505020303" pitchFamily="18" charset="0"/>
              </a:rPr>
              <a:t>difference</a:t>
            </a:r>
            <a:r>
              <a:rPr lang="it-IT" sz="3200" i="1" dirty="0">
                <a:latin typeface="Baskerville Old Face" panose="02020602080505020303" pitchFamily="18" charset="0"/>
              </a:rPr>
              <a:t>:</a:t>
            </a:r>
          </a:p>
          <a:p>
            <a:r>
              <a:rPr lang="it-IT" sz="3200" i="1" dirty="0">
                <a:latin typeface="Baskerville Old Face" panose="02020602080505020303" pitchFamily="18" charset="0"/>
              </a:rPr>
              <a:t>With </a:t>
            </a:r>
            <a:r>
              <a:rPr lang="it-IT" sz="3200" i="1" dirty="0" err="1">
                <a:latin typeface="Baskerville Old Face" panose="02020602080505020303" pitchFamily="18" charset="0"/>
              </a:rPr>
              <a:t>our</a:t>
            </a:r>
            <a:r>
              <a:rPr lang="it-IT" sz="3200" i="1" dirty="0">
                <a:latin typeface="Baskerville Old Face" panose="02020602080505020303" pitchFamily="18" charset="0"/>
              </a:rPr>
              <a:t> app </a:t>
            </a:r>
            <a:r>
              <a:rPr lang="it-IT" sz="3200" i="1" dirty="0" err="1">
                <a:latin typeface="Baskerville Old Face" panose="02020602080505020303" pitchFamily="18" charset="0"/>
              </a:rPr>
              <a:t>we</a:t>
            </a:r>
            <a:r>
              <a:rPr lang="it-IT" sz="3200" i="1" dirty="0">
                <a:latin typeface="Baskerville Old Face" panose="02020602080505020303" pitchFamily="18" charset="0"/>
              </a:rPr>
              <a:t> can </a:t>
            </a:r>
            <a:r>
              <a:rPr lang="it-IT" sz="3200" i="1" dirty="0" err="1">
                <a:latin typeface="Baskerville Old Face" panose="02020602080505020303" pitchFamily="18" charset="0"/>
              </a:rPr>
              <a:t>convert</a:t>
            </a:r>
            <a:r>
              <a:rPr lang="it-IT" sz="3200" i="1" dirty="0">
                <a:latin typeface="Baskerville Old Face" panose="02020602080505020303" pitchFamily="18" charset="0"/>
              </a:rPr>
              <a:t> sustainability in a </a:t>
            </a:r>
            <a:r>
              <a:rPr lang="it-IT" sz="3200" i="1" dirty="0" err="1">
                <a:latin typeface="Baskerville Old Face" panose="02020602080505020303" pitchFamily="18" charset="0"/>
              </a:rPr>
              <a:t>movement</a:t>
            </a:r>
            <a:r>
              <a:rPr lang="it-IT" sz="3200" i="1" dirty="0">
                <a:latin typeface="Baskerville Old Face" panose="02020602080505020303" pitchFamily="18" charset="0"/>
              </a:rPr>
              <a:t>,</a:t>
            </a:r>
          </a:p>
          <a:p>
            <a:r>
              <a:rPr lang="it-IT" sz="3200" i="1" dirty="0">
                <a:latin typeface="Baskerville Old Face" panose="02020602080505020303" pitchFamily="18" charset="0"/>
              </a:rPr>
              <a:t> </a:t>
            </a:r>
            <a:r>
              <a:rPr lang="it-IT" sz="3200" i="1" dirty="0" err="1">
                <a:latin typeface="Baskerville Old Face" panose="02020602080505020303" pitchFamily="18" charset="0"/>
              </a:rPr>
              <a:t>then</a:t>
            </a:r>
            <a:r>
              <a:rPr lang="it-IT" sz="3200" i="1" dirty="0">
                <a:latin typeface="Baskerville Old Face" panose="02020602080505020303" pitchFamily="18" charset="0"/>
              </a:rPr>
              <a:t> the </a:t>
            </a:r>
            <a:r>
              <a:rPr lang="it-IT" sz="3200" i="1" dirty="0" err="1">
                <a:latin typeface="Baskerville Old Face" panose="02020602080505020303" pitchFamily="18" charset="0"/>
              </a:rPr>
              <a:t>movement</a:t>
            </a:r>
            <a:r>
              <a:rPr lang="it-IT" sz="3200" i="1" dirty="0">
                <a:latin typeface="Baskerville Old Face" panose="02020602080505020303" pitchFamily="18" charset="0"/>
              </a:rPr>
              <a:t> in </a:t>
            </a:r>
            <a:r>
              <a:rPr lang="it-IT" sz="3200" b="1" i="1" dirty="0">
                <a:latin typeface="Baskerville Old Face" panose="02020602080505020303" pitchFamily="18" charset="0"/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346635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m 6" descr="Uma imagem com texto, captura de ecrã, Tipo de letra, design gráfico&#10;&#10;Descrição gerada automaticamente">
            <a:extLst>
              <a:ext uri="{FF2B5EF4-FFF2-40B4-BE49-F238E27FC236}">
                <a16:creationId xmlns:a16="http://schemas.microsoft.com/office/drawing/2014/main" id="{20CFA5A0-795B-5D43-3B90-8809B10019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5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162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Bahnschrift SemiLight</vt:lpstr>
      <vt:lpstr>Baskerville Old Face</vt:lpstr>
      <vt:lpstr>Calibri</vt:lpstr>
      <vt:lpstr>Calibri Light</vt:lpstr>
      <vt:lpstr>Franklin Gothic Demi</vt:lpstr>
      <vt:lpstr>Wingdings</vt:lpstr>
      <vt:lpstr>Tema do Office</vt:lpstr>
      <vt:lpstr>Presentazione standard di PowerPoint</vt:lpstr>
      <vt:lpstr>Presentazione standard di PowerPoint</vt:lpstr>
      <vt:lpstr>OUR MISSION</vt:lpstr>
      <vt:lpstr>Presentazione standard di PowerPoint</vt:lpstr>
      <vt:lpstr>Our sustainability criteria </vt:lpstr>
      <vt:lpstr>Certifications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Palmeiro</dc:creator>
  <cp:lastModifiedBy>Aula</cp:lastModifiedBy>
  <cp:revision>53</cp:revision>
  <dcterms:created xsi:type="dcterms:W3CDTF">2024-01-12T12:15:02Z</dcterms:created>
  <dcterms:modified xsi:type="dcterms:W3CDTF">2025-11-11T13:02:17Z</dcterms:modified>
</cp:coreProperties>
</file>