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Poppins Bold" charset="1" panose="00000800000000000000"/>
      <p:regular r:id="rId20"/>
    </p:embeddedFont>
    <p:embeddedFont>
      <p:font typeface="Poppins" charset="1" panose="00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6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7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7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1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6758415" cy="10287000"/>
            <a:chOff x="0" y="0"/>
            <a:chExt cx="1047055" cy="1593725"/>
          </a:xfrm>
        </p:grpSpPr>
        <p:sp>
          <p:nvSpPr>
            <p:cNvPr name="Freeform 3" id="3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1047055" cy="1593725"/>
            </a:xfrm>
            <a:custGeom>
              <a:avLst/>
              <a:gdLst/>
              <a:ahLst/>
              <a:cxnLst/>
              <a:rect r="r" b="b" t="t" l="l"/>
              <a:pathLst>
                <a:path h="1593725" w="1047055">
                  <a:moveTo>
                    <a:pt x="0" y="0"/>
                  </a:moveTo>
                  <a:lnTo>
                    <a:pt x="1047055" y="0"/>
                  </a:lnTo>
                  <a:lnTo>
                    <a:pt x="1047055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0" t="0" r="-115217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1028700"/>
            <a:ext cx="8639726" cy="6933245"/>
            <a:chOff x="0" y="0"/>
            <a:chExt cx="11519635" cy="9244327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00352"/>
              <a:ext cx="11519635" cy="8943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600"/>
                </a:lnSpc>
              </a:pPr>
            </a:p>
            <a:p>
              <a:pPr algn="l">
                <a:lnSpc>
                  <a:spcPts val="6600"/>
                </a:lnSpc>
              </a:pPr>
            </a:p>
            <a:p>
              <a:pPr algn="l">
                <a:lnSpc>
                  <a:spcPts val="6600"/>
                </a:lnSpc>
              </a:pPr>
            </a:p>
            <a:p>
              <a:pPr algn="l">
                <a:lnSpc>
                  <a:spcPts val="6600"/>
                </a:lnSpc>
              </a:pPr>
              <a:r>
                <a:rPr lang="en-US" sz="5000" b="true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Team:</a:t>
              </a:r>
              <a:r>
                <a:rPr lang="en-US" sz="50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l">
                <a:lnSpc>
                  <a:spcPts val="6600"/>
                </a:lnSpc>
              </a:pPr>
              <a:r>
                <a:rPr lang="en-US" sz="50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Ângelo Abranja, Fábio Sampaio, Mateus Silva, Maria Soeiro, Patrícia Neves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123825"/>
              <a:ext cx="10491126" cy="2427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STEAM4Sustainability </a:t>
              </a:r>
            </a:p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Hack - EcoLink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222169" y="9182100"/>
            <a:ext cx="8639726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4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11/11/2025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182208" y="0"/>
            <a:ext cx="8105792" cy="10287000"/>
            <a:chOff x="0" y="0"/>
            <a:chExt cx="1255799" cy="1593725"/>
          </a:xfrm>
        </p:grpSpPr>
        <p:sp>
          <p:nvSpPr>
            <p:cNvPr name="Freeform 9" id="9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1255799" cy="1593725"/>
            </a:xfrm>
            <a:custGeom>
              <a:avLst/>
              <a:gdLst/>
              <a:ahLst/>
              <a:cxnLst/>
              <a:rect r="r" b="b" t="t" l="l"/>
              <a:pathLst>
                <a:path h="1593725" w="1255799">
                  <a:moveTo>
                    <a:pt x="0" y="0"/>
                  </a:moveTo>
                  <a:lnTo>
                    <a:pt x="1255799" y="0"/>
                  </a:lnTo>
                  <a:lnTo>
                    <a:pt x="125579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79442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60472" y="2160391"/>
            <a:ext cx="2813587" cy="281358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734884" y="2024095"/>
            <a:ext cx="4846850" cy="1543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71"/>
              </a:lnSpc>
            </a:pPr>
            <a:r>
              <a:rPr lang="en-US" sz="4523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Designer:  </a:t>
            </a:r>
          </a:p>
          <a:p>
            <a:pPr algn="l">
              <a:lnSpc>
                <a:spcPts val="5971"/>
              </a:lnSpc>
            </a:pPr>
            <a:r>
              <a:rPr lang="en-US" sz="4523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Patrícia Neves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4990026" y="1889478"/>
            <a:ext cx="2813587" cy="281358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6445" r="0" b="-1644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868707" y="5912530"/>
            <a:ext cx="2813587" cy="281358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6445" r="0" b="-1644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751516" y="4209607"/>
            <a:ext cx="2813587" cy="281358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33333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4565103" y="7023193"/>
            <a:ext cx="2813587" cy="281358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6666" r="0" b="-16666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4014309" y="681708"/>
            <a:ext cx="9144000" cy="1207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b="true" sz="6999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Team Roles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0" y="2065141"/>
            <a:ext cx="4868707" cy="1549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8"/>
              </a:lnSpc>
            </a:pPr>
            <a:r>
              <a:rPr lang="en-US" sz="4544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Team Leader:  </a:t>
            </a:r>
          </a:p>
          <a:p>
            <a:pPr algn="l">
              <a:lnSpc>
                <a:spcPts val="5998"/>
              </a:lnSpc>
            </a:pPr>
            <a:r>
              <a:rPr lang="en-US" sz="4544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Mateus Silva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5817280"/>
            <a:ext cx="4868707" cy="1549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8"/>
              </a:lnSpc>
            </a:pPr>
            <a:r>
              <a:rPr lang="en-US" sz="4544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Tech Expert:  </a:t>
            </a:r>
          </a:p>
          <a:p>
            <a:pPr algn="l">
              <a:lnSpc>
                <a:spcPts val="5998"/>
              </a:lnSpc>
            </a:pPr>
            <a:r>
              <a:rPr lang="en-US" sz="4544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Ângelo Abranja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82293" y="4104832"/>
            <a:ext cx="5117685" cy="1633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5"/>
              </a:lnSpc>
            </a:pPr>
            <a:r>
              <a:rPr lang="en-US" sz="4776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Researcher:  </a:t>
            </a:r>
          </a:p>
          <a:p>
            <a:pPr algn="l">
              <a:lnSpc>
                <a:spcPts val="6305"/>
              </a:lnSpc>
            </a:pPr>
            <a:r>
              <a:rPr lang="en-US" sz="4776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Maria Soeiro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47418" y="7092600"/>
            <a:ext cx="5117685" cy="1633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5"/>
              </a:lnSpc>
            </a:pPr>
            <a:r>
              <a:rPr lang="en-US" sz="4776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Communicator:  </a:t>
            </a:r>
          </a:p>
          <a:p>
            <a:pPr algn="l">
              <a:lnSpc>
                <a:spcPts val="6305"/>
              </a:lnSpc>
            </a:pPr>
            <a:r>
              <a:rPr lang="en-US" sz="4776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Fábio Sampaio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104981" y="706277"/>
            <a:ext cx="2078038" cy="946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8"/>
              </a:lnSpc>
              <a:spcBef>
                <a:spcPct val="0"/>
              </a:spcBef>
            </a:pPr>
            <a:r>
              <a:rPr lang="en-US" b="true" sz="5400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INDEX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4" id="4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2"/>
              <a:stretch>
                <a:fillRect l="-1337" t="0" r="-165822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6" id="6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2"/>
              <a:stretch>
                <a:fillRect l="-97395" t="0" r="-15395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543293" y="2329631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43293" y="3935730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43293" y="5543550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43293" y="7151370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3029326" y="2641479"/>
            <a:ext cx="6305048" cy="5948737"/>
            <a:chOff x="0" y="0"/>
            <a:chExt cx="8406731" cy="7931649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104775"/>
              <a:ext cx="5253918" cy="10740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The Problem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036691"/>
              <a:ext cx="8406731" cy="10740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Our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 Solution: EcoLink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4180451"/>
              <a:ext cx="5253918" cy="10740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How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 It Works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5790811"/>
              <a:ext cx="6251643" cy="2140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Gamificati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on &amp; Engagement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0287794" y="2329631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794" y="3935730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794" y="5543550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794" y="7151370"/>
            <a:ext cx="797603" cy="120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999" b="true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8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771196" y="2644331"/>
            <a:ext cx="5975798" cy="5545836"/>
            <a:chOff x="0" y="0"/>
            <a:chExt cx="7967731" cy="7394447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104775"/>
              <a:ext cx="7967731" cy="10740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Brand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 Partnerships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83830" y="1502537"/>
              <a:ext cx="7317472" cy="2140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Communication &amp; Launc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h Plan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3750945"/>
              <a:ext cx="5253918" cy="2140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Impact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 &amp; Vision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6320409"/>
              <a:ext cx="7967731" cy="10740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336"/>
                </a:lnSpc>
                <a:spcBef>
                  <a:spcPct val="0"/>
                </a:spcBef>
              </a:pP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Cl</a:t>
              </a:r>
              <a:r>
                <a:rPr lang="en-US" sz="4800">
                  <a:solidFill>
                    <a:srgbClr val="AF2221"/>
                  </a:solidFill>
                  <a:latin typeface="Poppins"/>
                  <a:ea typeface="Poppins"/>
                  <a:cs typeface="Poppins"/>
                  <a:sym typeface="Poppins"/>
                </a:rPr>
                <a:t>osing Message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0" y="8760923"/>
            <a:ext cx="18288000" cy="817552"/>
            <a:chOff x="0" y="0"/>
            <a:chExt cx="2833290" cy="126660"/>
          </a:xfrm>
        </p:grpSpPr>
        <p:sp>
          <p:nvSpPr>
            <p:cNvPr name="Freeform 26" id="26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26660"/>
            </a:xfrm>
            <a:custGeom>
              <a:avLst/>
              <a:gdLst/>
              <a:ahLst/>
              <a:cxnLst/>
              <a:rect r="r" b="b" t="t" l="l"/>
              <a:pathLst>
                <a:path h="126660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26660"/>
                  </a:lnTo>
                  <a:lnTo>
                    <a:pt x="0" y="126660"/>
                  </a:lnTo>
                  <a:close/>
                </a:path>
              </a:pathLst>
            </a:custGeom>
            <a:blipFill>
              <a:blip r:embed="rId3"/>
              <a:stretch>
                <a:fillRect l="0" t="-1062237" r="0" b="-96031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52423" y="4168806"/>
            <a:ext cx="4394980" cy="4114800"/>
          </a:xfrm>
          <a:custGeom>
            <a:avLst/>
            <a:gdLst/>
            <a:ahLst/>
            <a:cxnLst/>
            <a:rect r="r" b="b" t="t" l="l"/>
            <a:pathLst>
              <a:path h="4114800" w="4394980">
                <a:moveTo>
                  <a:pt x="0" y="0"/>
                </a:moveTo>
                <a:lnTo>
                  <a:pt x="4394980" y="0"/>
                </a:lnTo>
                <a:lnTo>
                  <a:pt x="43949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4" id="4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4"/>
              <a:stretch>
                <a:fillRect l="0" t="-910661" r="0" b="-68058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6" id="6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5"/>
              <a:stretch>
                <a:fillRect l="-97395" t="0" r="-15395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8" id="8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5"/>
              <a:stretch>
                <a:fillRect l="-1337" t="0" r="-16582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4139704" y="830102"/>
            <a:ext cx="10008593" cy="2620278"/>
            <a:chOff x="0" y="0"/>
            <a:chExt cx="13344790" cy="34937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3594497" y="-123825"/>
              <a:ext cx="6155796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PROBLEM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930968"/>
              <a:ext cx="13344790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Pollution keeps rising.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310324" y="3928014"/>
            <a:ext cx="6480825" cy="4520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Every year, millions of tons of recyclable waste still end up in landfills.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 People want to help — but lack motivation, connection, and visibility for their impact.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3" id="3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2"/>
              <a:stretch>
                <a:fillRect l="-97395" t="0" r="-1539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5" id="5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2"/>
              <a:stretch>
                <a:fillRect l="-1337" t="0" r="-16582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845641" y="2387899"/>
            <a:ext cx="5050338" cy="5050338"/>
          </a:xfrm>
          <a:custGeom>
            <a:avLst/>
            <a:gdLst/>
            <a:ahLst/>
            <a:cxnLst/>
            <a:rect r="r" b="b" t="t" l="l"/>
            <a:pathLst>
              <a:path h="5050338" w="5050338">
                <a:moveTo>
                  <a:pt x="0" y="0"/>
                </a:moveTo>
                <a:lnTo>
                  <a:pt x="5050338" y="0"/>
                </a:lnTo>
                <a:lnTo>
                  <a:pt x="5050338" y="5050338"/>
                </a:lnTo>
                <a:lnTo>
                  <a:pt x="0" y="50503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21747" y="2311699"/>
            <a:ext cx="10401887" cy="6206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EcoLink is a social network that turns recycling into points, rewards, and community impact.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 Users scan a QR code or NFC tag when recycling at partner stores (Lidl, Pingo Doce, etc.).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 The system records materials, calculates eco-points, and transforms them into measurable results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9" id="9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4"/>
              <a:stretch>
                <a:fillRect l="0" t="-910661" r="0" b="-68058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971554" y="706277"/>
            <a:ext cx="8344892" cy="946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8"/>
              </a:lnSpc>
              <a:spcBef>
                <a:spcPct val="0"/>
              </a:spcBef>
            </a:pPr>
            <a:r>
              <a:rPr lang="en-US" b="true" sz="5400">
                <a:solidFill>
                  <a:srgbClr val="AF2221"/>
                </a:solidFill>
                <a:latin typeface="Poppins Bold"/>
                <a:ea typeface="Poppins Bold"/>
                <a:cs typeface="Poppins Bold"/>
                <a:sym typeface="Poppins Bold"/>
              </a:rPr>
              <a:t>OUR SOLUTION: ECOLINK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3" id="3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2"/>
              <a:stretch>
                <a:fillRect l="-97395" t="0" r="-1539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5" id="5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3"/>
              <a:stretch>
                <a:fillRect l="0" t="-910661" r="0" b="-6805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7" id="7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2"/>
              <a:stretch>
                <a:fillRect l="-1337" t="0" r="-16582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816271" y="4663143"/>
            <a:ext cx="2800699" cy="2800699"/>
          </a:xfrm>
          <a:custGeom>
            <a:avLst/>
            <a:gdLst/>
            <a:ahLst/>
            <a:cxnLst/>
            <a:rect r="r" b="b" t="t" l="l"/>
            <a:pathLst>
              <a:path h="2800699" w="2800699">
                <a:moveTo>
                  <a:pt x="0" y="0"/>
                </a:moveTo>
                <a:lnTo>
                  <a:pt x="2800699" y="0"/>
                </a:lnTo>
                <a:lnTo>
                  <a:pt x="2800699" y="2800699"/>
                </a:lnTo>
                <a:lnTo>
                  <a:pt x="0" y="2800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87605" y="4663143"/>
            <a:ext cx="2142928" cy="1963457"/>
          </a:xfrm>
          <a:custGeom>
            <a:avLst/>
            <a:gdLst/>
            <a:ahLst/>
            <a:cxnLst/>
            <a:rect r="r" b="b" t="t" l="l"/>
            <a:pathLst>
              <a:path h="1963457" w="2142928">
                <a:moveTo>
                  <a:pt x="0" y="0"/>
                </a:moveTo>
                <a:lnTo>
                  <a:pt x="2142928" y="0"/>
                </a:lnTo>
                <a:lnTo>
                  <a:pt x="2142928" y="1963457"/>
                </a:lnTo>
                <a:lnTo>
                  <a:pt x="0" y="19634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32647" y="6425422"/>
            <a:ext cx="1971622" cy="2004422"/>
          </a:xfrm>
          <a:custGeom>
            <a:avLst/>
            <a:gdLst/>
            <a:ahLst/>
            <a:cxnLst/>
            <a:rect r="r" b="b" t="t" l="l"/>
            <a:pathLst>
              <a:path h="2004422" w="1971622">
                <a:moveTo>
                  <a:pt x="0" y="0"/>
                </a:moveTo>
                <a:lnTo>
                  <a:pt x="1971622" y="0"/>
                </a:lnTo>
                <a:lnTo>
                  <a:pt x="1971622" y="2004422"/>
                </a:lnTo>
                <a:lnTo>
                  <a:pt x="0" y="2004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487257" y="5035936"/>
            <a:ext cx="5288647" cy="1969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48"/>
              </a:lnSpc>
              <a:spcBef>
                <a:spcPct val="0"/>
              </a:spcBef>
            </a:pPr>
            <a:r>
              <a:rPr lang="en-US" sz="39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Track recycled materials and earned points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196653" y="1028700"/>
            <a:ext cx="15892737" cy="2264306"/>
            <a:chOff x="0" y="0"/>
            <a:chExt cx="21190316" cy="301907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2125630"/>
              <a:ext cx="7084648" cy="8934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DIGITAL PLATFORM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7068089" y="-123825"/>
              <a:ext cx="7023629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HOW IT WORKS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7054139" y="2125630"/>
              <a:ext cx="7084648" cy="8934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0"/>
                </a:lnSpc>
              </a:pPr>
              <a:r>
                <a:rPr lang="en-US" b="true" sz="40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PERSONAL PROFILE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4105668" y="2125630"/>
              <a:ext cx="7084648" cy="8934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80"/>
                </a:lnSpc>
              </a:pPr>
              <a:r>
                <a:rPr lang="en-US" b="true" sz="40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INTEGRATION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3" id="3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2"/>
              <a:stretch>
                <a:fillRect l="0" t="-910661" r="0" b="-68058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2038357" y="5143500"/>
            <a:ext cx="3906863" cy="3906863"/>
          </a:xfrm>
          <a:custGeom>
            <a:avLst/>
            <a:gdLst/>
            <a:ahLst/>
            <a:cxnLst/>
            <a:rect r="r" b="b" t="t" l="l"/>
            <a:pathLst>
              <a:path h="3906863" w="3906863">
                <a:moveTo>
                  <a:pt x="0" y="0"/>
                </a:moveTo>
                <a:lnTo>
                  <a:pt x="3906863" y="0"/>
                </a:lnTo>
                <a:lnTo>
                  <a:pt x="3906863" y="3906863"/>
                </a:lnTo>
                <a:lnTo>
                  <a:pt x="0" y="39068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6" id="6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8" id="8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45331" y="830102"/>
            <a:ext cx="15997337" cy="2620278"/>
            <a:chOff x="0" y="0"/>
            <a:chExt cx="21329783" cy="34937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5558830" y="-123825"/>
              <a:ext cx="10212123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BRAND PARTNERSHIPS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930968"/>
              <a:ext cx="21329783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</a:t>
              </a: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or Partners (e.g., Lidl, Pingo Doce):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786150" y="4107605"/>
            <a:ext cx="10401887" cy="3396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Str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onger green and blue brand image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Increased store traffic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Access to impact data (total materials recycled)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754734" y="3970609"/>
            <a:ext cx="2916364" cy="4114800"/>
          </a:xfrm>
          <a:custGeom>
            <a:avLst/>
            <a:gdLst/>
            <a:ahLst/>
            <a:cxnLst/>
            <a:rect r="r" b="b" t="t" l="l"/>
            <a:pathLst>
              <a:path h="4114800" w="2916364">
                <a:moveTo>
                  <a:pt x="0" y="0"/>
                </a:moveTo>
                <a:lnTo>
                  <a:pt x="2916364" y="0"/>
                </a:lnTo>
                <a:lnTo>
                  <a:pt x="2916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4" id="4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6" id="6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5"/>
              <a:stretch>
                <a:fillRect l="0" t="-910661" r="0" b="-6805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8" id="8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229868" y="830102"/>
            <a:ext cx="11828264" cy="2620278"/>
            <a:chOff x="0" y="0"/>
            <a:chExt cx="15771019" cy="34937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2779448" y="-123825"/>
              <a:ext cx="10212123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BRAND PARTNERSHIPS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930968"/>
              <a:ext cx="15771019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</a:t>
              </a: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o-Branding Campaigns: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786150" y="4107605"/>
            <a:ext cx="10401887" cy="2834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“R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ecycle and get 10% off”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“For every 100 bottles recycled, we plant a tree”</a:t>
            </a:r>
          </a:p>
          <a:p>
            <a:pPr algn="l">
              <a:lnSpc>
                <a:spcPts val="4488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56920" y="4576527"/>
            <a:ext cx="4310501" cy="3658538"/>
          </a:xfrm>
          <a:custGeom>
            <a:avLst/>
            <a:gdLst/>
            <a:ahLst/>
            <a:cxnLst/>
            <a:rect r="r" b="b" t="t" l="l"/>
            <a:pathLst>
              <a:path h="3658538" w="4310501">
                <a:moveTo>
                  <a:pt x="0" y="0"/>
                </a:moveTo>
                <a:lnTo>
                  <a:pt x="4310501" y="0"/>
                </a:lnTo>
                <a:lnTo>
                  <a:pt x="4310501" y="3658538"/>
                </a:lnTo>
                <a:lnTo>
                  <a:pt x="0" y="3658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4" id="4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6" id="6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5"/>
              <a:stretch>
                <a:fillRect l="0" t="-910661" r="0" b="-6805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8" id="8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229967" y="830102"/>
            <a:ext cx="11828066" cy="2620278"/>
            <a:chOff x="0" y="0"/>
            <a:chExt cx="15770755" cy="34937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23825"/>
              <a:ext cx="15770755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COMMUNICATION &amp; LAUNCH PLAN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2086504" y="1930968"/>
              <a:ext cx="11597746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</a:t>
              </a: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aunch Campaign: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786150" y="4107605"/>
            <a:ext cx="10401887" cy="4520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Ev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ents with influencers and eco-ambassadors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Social media teasers (Instagram, TikTok, LinkedIn)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Partnerships with schools and universities</a:t>
            </a:r>
          </a:p>
          <a:p>
            <a:pPr algn="l">
              <a:lnSpc>
                <a:spcPts val="4488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68428" y="4183805"/>
            <a:ext cx="4089300" cy="3634366"/>
          </a:xfrm>
          <a:custGeom>
            <a:avLst/>
            <a:gdLst/>
            <a:ahLst/>
            <a:cxnLst/>
            <a:rect r="r" b="b" t="t" l="l"/>
            <a:pathLst>
              <a:path h="3634366" w="4089300">
                <a:moveTo>
                  <a:pt x="0" y="0"/>
                </a:moveTo>
                <a:lnTo>
                  <a:pt x="4089301" y="0"/>
                </a:lnTo>
                <a:lnTo>
                  <a:pt x="4089301" y="3634365"/>
                </a:lnTo>
                <a:lnTo>
                  <a:pt x="0" y="363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4" id="4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6" id="6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5"/>
              <a:stretch>
                <a:fillRect l="0" t="-910661" r="0" b="-6805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8" id="8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229967" y="830102"/>
            <a:ext cx="11828066" cy="2620278"/>
            <a:chOff x="0" y="0"/>
            <a:chExt cx="15770755" cy="34937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23825"/>
              <a:ext cx="15770755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COMMUNICATION &amp; LAUNCH PLAN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3325681" y="1930968"/>
              <a:ext cx="9119394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Visibility</a:t>
              </a: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Tools: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786150" y="4107605"/>
            <a:ext cx="10401887" cy="2834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eal-time recycling counter on website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In-store screens showing Top Recyclers of the Week</a:t>
            </a:r>
          </a:p>
          <a:p>
            <a:pPr algn="l">
              <a:lnSpc>
                <a:spcPts val="4488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00520" y="4183805"/>
            <a:ext cx="4097106" cy="3882008"/>
          </a:xfrm>
          <a:custGeom>
            <a:avLst/>
            <a:gdLst/>
            <a:ahLst/>
            <a:cxnLst/>
            <a:rect r="r" b="b" t="t" l="l"/>
            <a:pathLst>
              <a:path h="3882008" w="4097106">
                <a:moveTo>
                  <a:pt x="0" y="0"/>
                </a:moveTo>
                <a:lnTo>
                  <a:pt x="4097107" y="0"/>
                </a:lnTo>
                <a:lnTo>
                  <a:pt x="4097107" y="3882008"/>
                </a:lnTo>
                <a:lnTo>
                  <a:pt x="0" y="38820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150445" y="830102"/>
            <a:ext cx="7987110" cy="2620278"/>
            <a:chOff x="0" y="0"/>
            <a:chExt cx="10649479" cy="3493703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1382712" y="-123825"/>
              <a:ext cx="7884054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IMPACT &amp; VISION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930968"/>
              <a:ext cx="10649479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Expected</a:t>
              </a: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Results: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7" id="7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9" id="9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5"/>
              <a:stretch>
                <a:fillRect l="0" t="-910661" r="0" b="-68058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11" id="11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786150" y="4107605"/>
            <a:ext cx="8020517" cy="3958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igher recycling rates in Portugal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Stronger brand ESG engagement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A connected, eco-conscious community</a:t>
            </a:r>
          </a:p>
          <a:p>
            <a:pPr algn="l">
              <a:lnSpc>
                <a:spcPts val="4488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38933" y="3786421"/>
            <a:ext cx="4855221" cy="4114800"/>
          </a:xfrm>
          <a:custGeom>
            <a:avLst/>
            <a:gdLst/>
            <a:ahLst/>
            <a:cxnLst/>
            <a:rect r="r" b="b" t="t" l="l"/>
            <a:pathLst>
              <a:path h="4114800" w="4855221">
                <a:moveTo>
                  <a:pt x="0" y="0"/>
                </a:moveTo>
                <a:lnTo>
                  <a:pt x="4855222" y="0"/>
                </a:lnTo>
                <a:lnTo>
                  <a:pt x="48552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87480" y="830102"/>
            <a:ext cx="5913041" cy="2620278"/>
            <a:chOff x="0" y="0"/>
            <a:chExt cx="7884054" cy="3493703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123825"/>
              <a:ext cx="7884054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IMPACT &amp; VISION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883833" y="1930968"/>
              <a:ext cx="4116388" cy="1562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Vision: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7" id="7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9" id="9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5"/>
              <a:stretch>
                <a:fillRect l="0" t="-910661" r="0" b="-68058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11" id="11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786150" y="4107605"/>
            <a:ext cx="8020517" cy="3396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Sta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rt regional — grow international.</a:t>
            </a:r>
          </a:p>
          <a:p>
            <a:pPr algn="l">
              <a:lnSpc>
                <a:spcPts val="4488"/>
              </a:lnSpc>
            </a:pPr>
          </a:p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EcoLink will be the first social network built entirely around sustainability.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40257" y="4862746"/>
            <a:ext cx="3822331" cy="3129533"/>
          </a:xfrm>
          <a:custGeom>
            <a:avLst/>
            <a:gdLst/>
            <a:ahLst/>
            <a:cxnLst/>
            <a:rect r="r" b="b" t="t" l="l"/>
            <a:pathLst>
              <a:path h="3129533" w="3822331">
                <a:moveTo>
                  <a:pt x="0" y="0"/>
                </a:moveTo>
                <a:lnTo>
                  <a:pt x="3822330" y="0"/>
                </a:lnTo>
                <a:lnTo>
                  <a:pt x="3822330" y="3129534"/>
                </a:lnTo>
                <a:lnTo>
                  <a:pt x="0" y="3129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21747" y="603930"/>
            <a:ext cx="1438296" cy="2164557"/>
            <a:chOff x="0" y="0"/>
            <a:chExt cx="538344" cy="810178"/>
          </a:xfrm>
        </p:grpSpPr>
        <p:sp>
          <p:nvSpPr>
            <p:cNvPr name="Freeform 4" id="4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538344" cy="810178"/>
            </a:xfrm>
            <a:custGeom>
              <a:avLst/>
              <a:gdLst/>
              <a:ahLst/>
              <a:cxnLst/>
              <a:rect r="r" b="b" t="t" l="l"/>
              <a:pathLst>
                <a:path h="810178" w="538344">
                  <a:moveTo>
                    <a:pt x="0" y="0"/>
                  </a:moveTo>
                  <a:lnTo>
                    <a:pt x="538344" y="0"/>
                  </a:lnTo>
                  <a:lnTo>
                    <a:pt x="538344" y="810178"/>
                  </a:lnTo>
                  <a:lnTo>
                    <a:pt x="0" y="810178"/>
                  </a:lnTo>
                  <a:close/>
                </a:path>
              </a:pathLst>
            </a:custGeom>
            <a:blipFill>
              <a:blip r:embed="rId4"/>
              <a:stretch>
                <a:fillRect l="-97395" t="0" r="-1539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8760923"/>
            <a:ext cx="18288000" cy="953630"/>
            <a:chOff x="0" y="0"/>
            <a:chExt cx="2833290" cy="147742"/>
          </a:xfrm>
        </p:grpSpPr>
        <p:sp>
          <p:nvSpPr>
            <p:cNvPr name="Freeform 6" id="6" descr="Uma imagem com captura de ecrã, texto, design  Descrição gerada automaticamente"/>
            <p:cNvSpPr/>
            <p:nvPr/>
          </p:nvSpPr>
          <p:spPr>
            <a:xfrm flipH="false" flipV="false" rot="0">
              <a:off x="0" y="0"/>
              <a:ext cx="2833290" cy="147742"/>
            </a:xfrm>
            <a:custGeom>
              <a:avLst/>
              <a:gdLst/>
              <a:ahLst/>
              <a:cxnLst/>
              <a:rect r="r" b="b" t="t" l="l"/>
              <a:pathLst>
                <a:path h="14774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47742"/>
                  </a:lnTo>
                  <a:lnTo>
                    <a:pt x="0" y="147742"/>
                  </a:lnTo>
                  <a:close/>
                </a:path>
              </a:pathLst>
            </a:custGeom>
            <a:blipFill>
              <a:blip r:embed="rId5"/>
              <a:stretch>
                <a:fillRect l="0" t="-910661" r="0" b="-6805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8" id="8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4"/>
              <a:stretch>
                <a:fillRect l="-1337" t="0" r="-16582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20587" y="830102"/>
            <a:ext cx="16246826" cy="3791853"/>
            <a:chOff x="0" y="0"/>
            <a:chExt cx="21662434" cy="50558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6538088" y="-123825"/>
              <a:ext cx="8586259" cy="1220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8"/>
                </a:lnSpc>
                <a:spcBef>
                  <a:spcPct val="0"/>
                </a:spcBef>
              </a:pPr>
              <a:r>
                <a:rPr lang="en-US" b="true" sz="5400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CLOSING MESSAGE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930968"/>
              <a:ext cx="21662434" cy="3124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b="true" sz="6999">
                  <a:solidFill>
                    <a:srgbClr val="AF222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EcoLink – Connecting people, brands, and the planet.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913894" y="5279180"/>
            <a:ext cx="8020517" cy="1148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71" indent="-367035" lvl="1">
              <a:lnSpc>
                <a:spcPts val="4488"/>
              </a:lnSpc>
              <a:buFont typeface="Arial"/>
              <a:buChar char="•"/>
            </a:pP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400">
                <a:solidFill>
                  <a:srgbClr val="AF2221"/>
                </a:solidFill>
                <a:latin typeface="Poppins"/>
                <a:ea typeface="Poppins"/>
                <a:cs typeface="Poppins"/>
                <a:sym typeface="Poppins"/>
              </a:rPr>
              <a:t>ogether, we turn pollution into participation.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83867"/>
            <a:ext cx="4702833" cy="8885831"/>
            <a:chOff x="0" y="0"/>
            <a:chExt cx="728592" cy="1376648"/>
          </a:xfrm>
        </p:grpSpPr>
        <p:sp>
          <p:nvSpPr>
            <p:cNvPr name="Freeform 3" id="3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728592" cy="1376648"/>
            </a:xfrm>
            <a:custGeom>
              <a:avLst/>
              <a:gdLst/>
              <a:ahLst/>
              <a:cxnLst/>
              <a:rect r="r" b="b" t="t" l="l"/>
              <a:pathLst>
                <a:path h="1376648" w="728592">
                  <a:moveTo>
                    <a:pt x="0" y="0"/>
                  </a:moveTo>
                  <a:lnTo>
                    <a:pt x="728592" y="0"/>
                  </a:lnTo>
                  <a:lnTo>
                    <a:pt x="728592" y="1376648"/>
                  </a:lnTo>
                  <a:lnTo>
                    <a:pt x="0" y="1376648"/>
                  </a:lnTo>
                  <a:close/>
                </a:path>
              </a:pathLst>
            </a:custGeom>
            <a:blipFill>
              <a:blip r:embed="rId2"/>
              <a:stretch>
                <a:fillRect l="-1337" t="0" r="-16582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6489290"/>
            <a:ext cx="18288000" cy="2769010"/>
            <a:chOff x="0" y="0"/>
            <a:chExt cx="2833290" cy="428992"/>
          </a:xfrm>
        </p:grpSpPr>
        <p:sp>
          <p:nvSpPr>
            <p:cNvPr name="Freeform 5" id="5" descr="Uma imagem com texto, captura de ecrã, Tipo de letra, design gráfico  Descrição gerada automaticamente"/>
            <p:cNvSpPr/>
            <p:nvPr/>
          </p:nvSpPr>
          <p:spPr>
            <a:xfrm flipH="false" flipV="false" rot="0">
              <a:off x="0" y="0"/>
              <a:ext cx="2833290" cy="428992"/>
            </a:xfrm>
            <a:custGeom>
              <a:avLst/>
              <a:gdLst/>
              <a:ahLst/>
              <a:cxnLst/>
              <a:rect r="r" b="b" t="t" l="l"/>
              <a:pathLst>
                <a:path h="428992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428992"/>
                  </a:lnTo>
                  <a:lnTo>
                    <a:pt x="0" y="428992"/>
                  </a:lnTo>
                  <a:close/>
                </a:path>
              </a:pathLst>
            </a:custGeom>
            <a:blipFill>
              <a:blip r:embed="rId3"/>
              <a:stretch>
                <a:fillRect l="0" t="-244940" r="0" b="-26564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082132" y="461426"/>
            <a:ext cx="6123737" cy="6027864"/>
            <a:chOff x="0" y="0"/>
            <a:chExt cx="1255799" cy="1236139"/>
          </a:xfrm>
        </p:grpSpPr>
        <p:sp>
          <p:nvSpPr>
            <p:cNvPr name="Freeform 7" id="7" descr="Uma imagem com texto, design  Descrição gerada automaticamente"/>
            <p:cNvSpPr/>
            <p:nvPr/>
          </p:nvSpPr>
          <p:spPr>
            <a:xfrm flipH="false" flipV="false" rot="0">
              <a:off x="0" y="0"/>
              <a:ext cx="1255799" cy="1236139"/>
            </a:xfrm>
            <a:custGeom>
              <a:avLst/>
              <a:gdLst/>
              <a:ahLst/>
              <a:cxnLst/>
              <a:rect r="r" b="b" t="t" l="l"/>
              <a:pathLst>
                <a:path h="1236139" w="1255799">
                  <a:moveTo>
                    <a:pt x="0" y="0"/>
                  </a:moveTo>
                  <a:lnTo>
                    <a:pt x="1255799" y="0"/>
                  </a:lnTo>
                  <a:lnTo>
                    <a:pt x="1255799" y="1236139"/>
                  </a:lnTo>
                  <a:lnTo>
                    <a:pt x="0" y="1236139"/>
                  </a:lnTo>
                  <a:close/>
                </a:path>
              </a:pathLst>
            </a:custGeom>
            <a:blipFill>
              <a:blip r:embed="rId2"/>
              <a:stretch>
                <a:fillRect l="-79442" t="-11077" r="0" b="-1785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DAG4YfWfhrM</dc:identifier>
  <dcterms:modified xsi:type="dcterms:W3CDTF">2011-08-01T06:04:30Z</dcterms:modified>
  <cp:revision>1</cp:revision>
  <dc:title>Hackathon_presentation_template.pptx</dc:title>
</cp:coreProperties>
</file>