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88" r:id="rId6"/>
    <p:sldId id="257" r:id="rId7"/>
    <p:sldId id="261" r:id="rId8"/>
    <p:sldId id="267" r:id="rId9"/>
    <p:sldId id="260" r:id="rId10"/>
    <p:sldId id="263" r:id="rId11"/>
    <p:sldId id="264" r:id="rId12"/>
    <p:sldId id="289" r:id="rId13"/>
    <p:sldId id="292" r:id="rId14"/>
    <p:sldId id="290" r:id="rId15"/>
    <p:sldId id="258" r:id="rId1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3173"/>
    <a:srgbClr val="4CA4D9"/>
    <a:srgbClr val="C56060"/>
    <a:srgbClr val="F2C165"/>
    <a:srgbClr val="AF2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30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09:22:19.8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26855 6826 16383 0 0,'25'0'0'0'0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09:22:19.85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26855 6826 16383 0 0,'25'0'0'0'0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09:22:48.0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26855 7223 16383 0 0,'14'2'0'0'0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10:37:25.2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17198 8647 16383 0 0,'1'-1'0'0'0,"3"-6"0"0"0,7-8 0 0 0,4-8 0 0 0,2-2 0 0 0,-1 1 0 0 0,1-1 0 0 0,1-2 0 0 0,0 0 0 0 0,3-4 0 0 0,1-1 0 0 0,-1 1 0 0 0,0-1 0 0 0,-1 3 0 0 0,-1 1 0 0 0,0 0 0 0 0,0-1 0 0 0,0 1 0 0 0,0 0 0 0 0,-3 4 0 0 0,-2 3 0 0 0,3-3 0 0 0,0-2 0 0 0,4-5 0 0 0,2-4 0 0 0,0 2 0 0 0,-1 1 0 0 0,-3 3 0 0 0,4-5 0 0 0,5-8 0 0 0,2-1 0 0 0,-1 0 0 0 0,-4 4 0 0 0,1 2 0 0 0,-3 3 0 0 0,0-1 0 0 0,0 0 0 0 0,-1 4 0 0 0,-4 3 0 0 0,2-1 0 0 0,1-2 0 0 0,3-5 0 0 0,6-8 0 0 0,0-1 0 0 0,6-7 0 0 0,-3 2 0 0 0,-2 5 0 0 0,-1 0 0 0 0,0 0 0 0 0,1-1 0 0 0,0 0 0 0 0,-1 1 0 0 0,-4 7 0 0 0,0 0 0 0 0,-2 2 0 0 0,-3 4 0 0 0,2-1 0 0 0,-3 3 0 0 0,-1 2 0 0 0,-2 4 0 0 0,2-6 0 0 0,4-4 0 0 0,9-12 0 0 0,3-6 0 0 0,3-5 0 0 0,1-1 0 0 0,-1 2 0 0 0,-3 3 0 0 0,-3 6 0 0 0,-6 9 0 0 0,-6 8 0 0 0,-2 3 0 0 0,-1 2 0 0 0,-1 2 0 0 0,6-10 0 0 0,7-10 0 0 0,1-2 0 0 0,0 1 0 0 0,-2 3 0 0 0,-1 0 0 0 0,3-3 0 0 0,0 0 0 0 0,-3 3 0 0 0,-1 3 0 0 0,-2 3 0 0 0,-2 2 0 0 0,-1 2 0 0 0,-3 3 0 0 0,-1 3 0 0 0,-2 3 0 0 0,-1 1 0 0 0,-1 2 0 0 0,1-1 0 0 0,1-3 0 0 0,0 1 0 0 0,2-3 0 0 0,1-2 0 0 0,-1 2 0 0 0,2-2 0 0 0,-2 1 0 0 0,2-2 0 0 0,1-1 0 0 0,0-2 0 0 0,-1 4 0 0 0,0-2 0 0 0,0 1 0 0 0,-4 5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10:37:25.2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21316 7092 16383 0 0,'-9'2'0'0'0,"-7"2"0"0"0,-11 2 0 0 0,-9 2 0 0 0,-4 2 0 0 0,2-2 0 0 0,-2 2 0 0 0,-4 0 0 0 0,2-1 0 0 0,-1 1 0 0 0,-1 1 0 0 0,2-2 0 0 0,4 0 0 0 0,4-1 0 0 0,2-1 0 0 0,4 0 0 0 0,-4 0 0 0 0,1 0 0 0 0,0 0 0 0 0,1 0 0 0 0,-3 1 0 0 0,0 0 0 0 0,-8 1 0 0 0,-4 2 0 0 0,-7 0 0 0 0,3 1 0 0 0,0-1 0 0 0,-3 1 0 0 0,1 0 0 0 0,2-1 0 0 0,-1 1 0 0 0,0-1 0 0 0,0 1 0 0 0,-5 1 0 0 0,2-1 0 0 0,-7 1 0 0 0,2 1 0 0 0,2-1 0 0 0,6-2 0 0 0,-1 1 0 0 0,-11 2 0 0 0,-3 2 0 0 0,0-1 0 0 0,-11 2 0 0 0,4 0 0 0 0,9-3 0 0 0,7-1 0 0 0,-5 1 0 0 0,-1 0 0 0 0,-2 1 0 0 0,1 0 0 0 0,1-1 0 0 0,3 0 0 0 0,8-2 0 0 0,-7 1 0 0 0,3 0 0 0 0,-4 0 0 0 0,3 0 0 0 0,3-1 0 0 0,5-1 0 0 0,8-1 0 0 0,4-2 0 0 0,0 0 0 0 0,2 0 0 0 0,2 0 0 0 0,2-2 0 0 0,1 1 0 0 0,0 0 0 0 0,0 0 0 0 0,2-1 0 0 0,-5 1 0 0 0,-4 2 0 0 0,-5 0 0 0 0,-1 1 0 0 0,3-1 0 0 0,3-1 0 0 0,-6 2 0 0 0,0-1 0 0 0,-4 2 0 0 0,3-1 0 0 0,3-1 0 0 0,6-1 0 0 0,-2 0 0 0 0,2 0 0 0 0,5-1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10:37:25.2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15312 8683 16383 0 0,'5'1'0'0'0,"3"1"0"0"0,4 1 0 0 0,9 1 0 0 0,12 3 0 0 0,10 2 0 0 0,2 1 0 0 0,14 2 0 0 0,11 3 0 0 0,23 5 0 0 0,19 4 0 0 0,4 0 0 0 0,-3 0 0 0 0,13 3 0 0 0,39 8 0 0 0,24 6 0 0 0,8 0 0 0 0,0 1 0 0 0,1 0 0 0 0,-6-1 0 0 0,-4-1 0 0 0,7 2 0 0 0,-2-2 0 0 0,-13-1 0 0 0,-10-3 0 0 0,-11-2 0 0 0,-6-2 0 0 0,-15-2 0 0 0,-5-2 0 0 0,-12-2 0 0 0,-4-1 0 0 0,-8-2 0 0 0,-10-2 0 0 0,-14-3 0 0 0,-7-2 0 0 0,5 2 0 0 0,-4-1 0 0 0,3 0 0 0 0,2 1 0 0 0,4 1 0 0 0,0-1 0 0 0,-7 0 0 0 0,5 0 0 0 0,-8-1 0 0 0,-9-3 0 0 0,-11-2 0 0 0,-8-1 0 0 0,-3-1 0 0 0,-1 0 0 0 0,-5-1 0 0 0,5 0 0 0 0,-2 1 0 0 0,5 0 0 0 0,-2 0 0 0 0,4 1 0 0 0,-2-1 0 0 0,-6 0 0 0 0,-4-2 0 0 0,-5-1 0 0 0,-3 0 0 0 0,-4-2 0 0 0,-1 1 0 0 0,3 0 0 0 0,2 1 0 0 0,0-1 0 0 0,3 2 0 0 0,1-1 0 0 0,-2 0 0 0 0,-2 0 0 0 0,2 0 0 0 0,0 0 0 0 0,7 1 0 0 0,2 1 0 0 0,-3-1 0 0 0,-3 0 0 0 0,-2-1 0 0 0,-4 0 0 0 0,-2-1 0 0 0,-1-1 0 0 0,3 2 0 0 0,0-1 0 0 0,0 0 0 0 0,-4 0 0 0 0,-7-2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10:37:25.2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15138 12533 16383 0 0,'-2'-3'0'0'0,"-7"-12"0"0"0,-6-8 0 0 0,-3-6 0 0 0,-5-9 0 0 0,-4-5 0 0 0,-3-4 0 0 0,2 2 0 0 0,-2-3 0 0 0,-5-9 0 0 0,-2-2 0 0 0,1 2 0 0 0,1 2 0 0 0,1 0 0 0 0,3 5 0 0 0,0 0 0 0 0,2 4 0 0 0,2 2 0 0 0,1 3 0 0 0,0 0 0 0 0,-2-5 0 0 0,-4-4 0 0 0,1 0 0 0 0,0 0 0 0 0,1 3 0 0 0,5 6 0 0 0,-2-2 0 0 0,0 0 0 0 0,-4-7 0 0 0,-2-2 0 0 0,-1-4 0 0 0,0 3 0 0 0,2 2 0 0 0,-1-3 0 0 0,-2-1 0 0 0,-1-3 0 0 0,-2-3 0 0 0,2 4 0 0 0,4 5 0 0 0,4 8 0 0 0,5 7 0 0 0,3 5 0 0 0,3 4 0 0 0,-3-3 0 0 0,-2-5 0 0 0,-10-14 0 0 0,-2-5 0 0 0,1 1 0 0 0,2 5 0 0 0,3 5 0 0 0,5 7 0 0 0,4 6 0 0 0,2 4 0 0 0,0 0 0 0 0,2 3 0 0 0,-1-1 0 0 0,0-1 0 0 0,0 0 0 0 0,2 4 0 0 0,0-1 0 0 0,-1-1 0 0 0,-6-10 0 0 0,-1-1 0 0 0,-1-1 0 0 0,3 4 0 0 0,1 0 0 0 0,-1 1 0 0 0,0-1 0 0 0,1 1 0 0 0,3 5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10:37:25.2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12896 5184 16383 0 0,'0'-1'0'0'0,"-1"0"0"0"0,3 5 0 0 0,3 6 0 0 0,3 8 0 0 0,3 6 0 0 0,3 5 0 0 0,0 1 0 0 0,4 8 0 0 0,3 7 0 0 0,-1-1 0 0 0,2 4 0 0 0,1 1 0 0 0,0-1 0 0 0,-1 1 0 0 0,0-3 0 0 0,-1-1 0 0 0,0 0 0 0 0,-2-4 0 0 0,-1-3 0 0 0,-1 0 0 0 0,0-2 0 0 0,0 0 0 0 0,0 0 0 0 0,-1-1 0 0 0,0-1 0 0 0,-1-2 0 0 0,1 2 0 0 0,-1-1 0 0 0,5 10 0 0 0,6 11 0 0 0,0 4 0 0 0,-1-5 0 0 0,1 3 0 0 0,-1-3 0 0 0,0 1 0 0 0,0-1 0 0 0,1 2 0 0 0,0 1 0 0 0,-3-6 0 0 0,2 3 0 0 0,3 8 0 0 0,2 2 0 0 0,4 11 0 0 0,1 2 0 0 0,5 9 0 0 0,-2-3 0 0 0,-1-4 0 0 0,-3-5 0 0 0,2 4 0 0 0,-3-7 0 0 0,-2-2 0 0 0,-3-8 0 0 0,-5-10 0 0 0,-2-6 0 0 0,-4-7 0 0 0,-2-5 0 0 0,-1-1 0 0 0,-1-4 0 0 0,0 0 0 0 0,1 3 0 0 0,1 3 0 0 0,5 9 0 0 0,2 5 0 0 0,1 4 0 0 0,-1-4 0 0 0,1 1 0 0 0,-2-1 0 0 0,-1-5 0 0 0,-1 0 0 0 0,0-4 0 0 0,-3-3 0 0 0,-1-1 0 0 0,-1-5 0 0 0,-1-1 0 0 0,0-1 0 0 0,0 1 0 0 0,0 1 0 0 0,1 0 0 0 0,-2-3 0 0 0,0 0 0 0 0,0-1 0 0 0,1 4 0 0 0,1 0 0 0 0,-3-5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10:37:25.2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10990 11681 16383 0 0,'6'-5'0'0'0,"8"-5"0"0"0,10-6 0 0 0,9-7 0 0 0,12-9 0 0 0,7-4 0 0 0,10-8 0 0 0,3-1 0 0 0,1-2 0 0 0,-5 5 0 0 0,-6 4 0 0 0,-9 5 0 0 0,-9 7 0 0 0,-2 2 0 0 0,7-6 0 0 0,3-1 0 0 0,0 0 0 0 0,2-2 0 0 0,-1 0 0 0 0,-4 4 0 0 0,0-1 0 0 0,1 1 0 0 0,0-2 0 0 0,2-1 0 0 0,-1 2 0 0 0,-4 2 0 0 0,-6 4 0 0 0,-2 2 0 0 0,5-4 0 0 0,6-4 0 0 0,2-2 0 0 0,3-2 0 0 0,1 0 0 0 0,3-2 0 0 0,-6 3 0 0 0,-1 2 0 0 0,11-8 0 0 0,0 0 0 0 0,-3 2 0 0 0,-3 2 0 0 0,-5 3 0 0 0,-3 3 0 0 0,0-1 0 0 0,-5 4 0 0 0,1 0 0 0 0,-2 0 0 0 0,10-6 0 0 0,-1 1 0 0 0,3-3 0 0 0,1 0 0 0 0,-1 0 0 0 0,-4 4 0 0 0,-6 3 0 0 0,-4 3 0 0 0,-4 3 0 0 0,-1 1 0 0 0,-2 1 0 0 0,0 0 0 0 0,0 0 0 0 0,2-1 0 0 0,4-3 0 0 0,6-5 0 0 0,0 1 0 0 0,-1 0 0 0 0,-5 4 0 0 0,-5 4 0 0 0,-2 0 0 0 0,0 1 0 0 0,-4 3 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10:38:28.7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13528 7020 16383 0 0,'-4'-1'0'0'0,"-14"-3"0"0"0,-15-4 0 0 0,-15-3 0 0 0,-7-1 0 0 0,-12-4 0 0 0,-2 0 0 0 0,-9-2 0 0 0,6 2 0 0 0,-3-2 0 0 0,4 2 0 0 0,-5-2 0 0 0,-8-1 0 0 0,3 0 0 0 0,6 2 0 0 0,3 0 0 0 0,1 1 0 0 0,4 0 0 0 0,-1 1 0 0 0,2-1 0 0 0,-3 1 0 0 0,3-1 0 0 0,7 3 0 0 0,-4-2 0 0 0,-12-2 0 0 0,-1-1 0 0 0,-6-1 0 0 0,2 1 0 0 0,-8-3 0 0 0,-2 1 0 0 0,-4-2 0 0 0,9 2 0 0 0,14 4 0 0 0,10 2 0 0 0,2 0 0 0 0,7 2 0 0 0,8 2 0 0 0,-3-1 0 0 0,3 1 0 0 0,4 1 0 0 0,1 0 0 0 0,-4-1 0 0 0,2 0 0 0 0,-2 1 0 0 0,3-1 0 0 0,4 2 0 0 0,-2-1 0 0 0,2 1 0 0 0,2 0 0 0 0,3 1 0 0 0,3 0 0 0 0,1 1 0 0 0,-4-1 0 0 0,-5-1 0 0 0,-6-2 0 0 0,-1 0 0 0 0,0 0 0 0 0,0 0 0 0 0,8 2 0 0 0,5 1 0 0 0,-1 0 0 0 0,1 0 0 0 0,0 0 0 0 0,3 1 0 0 0,-5-1 0 0 0,0-1 0 0 0,0 1 0 0 0,-3-1 0 0 0,-5-1 0 0 0,-9-3 0 0 0,-4 0 0 0 0,-6-2 0 0 0,-2 0 0 0 0,-9-2 0 0 0,3 1 0 0 0,8 1 0 0 0,5 2 0 0 0,7 1 0 0 0,8 2 0 0 0,2 0 0 0 0,1 1 0 0 0,4 0 0 0 0,2 2 0 0 0,-8-3 0 0 0,-1 0 0 0 0,-6-2 0 0 0,-1 1 0 0 0,3 0 0 0 0,1 0 0 0 0,4 1 0 0 0,3 1 0 0 0,12 3 0 0 0,14 3 0 0 0,27 6 0 0 0,16 4 0 0 0,11 2 0 0 0,7 2 0 0 0,-2 0 0 0 0,5 1 0 0 0,4 0 0 0 0,2 1 0 0 0,4 1 0 0 0,0 0 0 0 0,-1 0 0 0 0,5 1 0 0 0,6 1 0 0 0,3 1 0 0 0,-2 0 0 0 0,-6-2 0 0 0,-5-1 0 0 0,-10-2 0 0 0,-5-2 0 0 0,-7-1 0 0 0,-7-1 0 0 0,0-1 0 0 0,2 1 0 0 0,0-1 0 0 0,6 3 0 0 0,0-1 0 0 0,6 1 0 0 0,1 1 0 0 0,-6-2 0 0 0,-4 0 0 0 0,-1-1 0 0 0,6 2 0 0 0,1-1 0 0 0,-5 0 0 0 0,1 0 0 0 0,16 4 0 0 0,11 2 0 0 0,3 1 0 0 0,-6-2 0 0 0,-7-1 0 0 0,-8-2 0 0 0,-8-2 0 0 0,1 1 0 0 0,-3-2 0 0 0,4 2 0 0 0,4 1 0 0 0,-2-1 0 0 0,3 0 0 0 0,-2 1 0 0 0,-6-2 0 0 0,-4-1 0 0 0,-4-1 0 0 0,-3-1 0 0 0,-4 0 0 0 0,3 0 0 0 0,-1 0 0 0 0,0 0 0 0 0,-4-2 0 0 0,1 2 0 0 0,1-1 0 0 0,0 1 0 0 0,4 0 0 0 0,2 1 0 0 0,7 1 0 0 0,6 2 0 0 0,0 0 0 0 0,3 1 0 0 0,-4-2 0 0 0,-5 0 0 0 0,-4-2 0 0 0,-5 0 0 0 0,-2-1 0 0 0,3 0 0 0 0,1 1 0 0 0,2 1 0 0 0,2-1 0 0 0,-3 0 0 0 0,7 2 0 0 0,-1 0 0 0 0,-2-1 0 0 0,1 0 0 0 0,-3-1 0 0 0,-3 0 0 0 0,-3-1 0 0 0,2 1 0 0 0,-1-1 0 0 0,8 2 0 0 0,0 1 0 0 0,-1-1 0 0 0,-4-1 0 0 0,1 0 0 0 0,-1 0 0 0 0,-3 0 0 0 0,2-1 0 0 0,0 1 0 0 0,-2 0 0 0 0,6 0 0 0 0,1 2 0 0 0,-1-2 0 0 0,10 3 0 0 0,7 2 0 0 0,-2-1 0 0 0,-5-1 0 0 0,-7-1 0 0 0,-5-2 0 0 0,-1 0 0 0 0,-4-1 0 0 0,-3 0 0 0 0,0-1 0 0 0,3 2 0 0 0,2-1 0 0 0,5 2 0 0 0,4 0 0 0 0,-1 1 0 0 0,-7-2 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1T10:42:04.4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16241 4630 16383 0 0,'0'1'0'0'0,"-2"5"0"0"0,-1 10 0 0 0,-4 9 0 0 0,-2 13 0 0 0,-3 8 0 0 0,1 0 0 0 0,-1 1 0 0 0,0 1 0 0 0,0 2 0 0 0,0-4 0 0 0,2-6 0 0 0,2-6 0 0 0,0-3 0 0 0,-1 4 0 0 0,-1 5 0 0 0,0 3 0 0 0,-1-1 0 0 0,2-4 0 0 0,-1-1 0 0 0,2-3 0 0 0,0-3 0 0 0,1-3 0 0 0,1-2 0 0 0,0-2 0 0 0,0-1 0 0 0,-1 7 0 0 0,-2 3 0 0 0,0 3 0 0 0,-1 7 0 0 0,-2 2 0 0 0,-2 13 0 0 0,-1 3 0 0 0,1-4 0 0 0,1-9 0 0 0,3-7 0 0 0,1-4 0 0 0,1-4 0 0 0,1-4 0 0 0,-1 1 0 0 0,1 0 0 0 0,0-2 0 0 0,-1 3 0 0 0,0 0 0 0 0,1-1 0 0 0,0-1 0 0 0,-2 6 0 0 0,-1 5 0 0 0,-1 4 0 0 0,-2 7 0 0 0,0 2 0 0 0,0-3 0 0 0,3-7 0 0 0,1-6 0 0 0,0-5 0 0 0,2-2 0 0 0,1-4 0 0 0,0-2 0 0 0,-1 3 0 0 0,0 1 0 0 0,0-1 0 0 0,0 3 0 0 0,-1 1 0 0 0,1-2 0 0 0,0-2 0 0 0,0 3 0 0 0,-1 0 0 0 0,1-1 0 0 0,0-2 0 0 0,1-3 0 0 0,1-2 0 0 0,0-2 0 0 0,1-5 0 0 0,2-7 0 0 0,1-6 0 0 0,3-8 0 0 0,2-9 0 0 0,1-5 0 0 0,2-11 0 0 0,2-2 0 0 0,-1-2 0 0 0,1 1 0 0 0,-1 0 0 0 0,0 2 0 0 0,0 0 0 0 0,1-3 0 0 0,1-5 0 0 0,2-8 0 0 0,0-1 0 0 0,0 3 0 0 0,-2 6 0 0 0,0-4 0 0 0,1 2 0 0 0,-1 2 0 0 0,-2 8 0 0 0,0-1 0 0 0,1-3 0 0 0,2-8 0 0 0,1-3 0 0 0,-1 3 0 0 0,0 1 0 0 0,0-2 0 0 0,0 1 0 0 0,1-3 0 0 0,-1 1 0 0 0,2-7 0 0 0,2-5 0 0 0,-2 2 0 0 0,0 8 0 0 0,-3 6 0 0 0,2-5 0 0 0,-1 0 0 0 0,0 4 0 0 0,-1 5 0 0 0,-2 4 0 0 0,0 4 0 0 0,-2 3 0 0 0,1 2 0 0 0,0-3 0 0 0,0-2 0 0 0,0 1 0 0 0,2-7 0 0 0,1-3 0 0 0,0-3 0 0 0,1 1 0 0 0,-3 7 0 0 0,-1 6 0 0 0,-1 3 0 0 0,0 1 0 0 0,0 1 0 0 0,0 0 0 0 0,-1 0 0 0 0,0 4 0 0 0,0 0 0 0 0,0 0 0 0 0,0-1 0 0 0,-1 4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A5867-FE56-4B63-B4ED-4DEC2E453F28}" type="datetimeFigureOut">
              <a:rPr lang="it-IT" smtClean="0"/>
              <a:t>12/11/2025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3A00A-B352-43E5-BFEB-5864B4AD061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8108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06A01F-183C-312F-4A75-42353579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C43224-3A62-B0CC-AA1F-9B5519A59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322F86A-31A7-D799-0C6C-532059E73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7F93CA6-8CB8-F87D-B1C3-CB1DF7891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F0A35A5-1DAB-4749-CE68-C29462628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12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7CA52F-A532-A080-5532-E34F82B87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BD28F4E-C853-4A6A-C347-17385DCF5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BD7B130-975F-F397-D787-7422336C3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35B4B08-EA34-E289-9FCF-AAE5BC4F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DC69CF0-B65B-EC91-EF47-97B720A5E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100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8BE2A4-09FD-A235-3CD6-470A43CC9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03913C3-C00C-3453-1B01-0B41B0C2D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F323789-49EA-253B-D9BF-378A3A8B4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8F7CED8-A997-453C-EDC9-23B57BEA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ECCFEBC-A092-B27A-22EC-C86F412B1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8651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C39EB1-9836-3E5A-2059-F566B10C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BB38EED-1CB4-71DA-C626-E268916094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215405D-350C-66CB-0B9F-B69B09C05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833B824-9ADE-F981-092E-CC05712A2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CA2D837-1F0A-18E5-1B19-E928D8A47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693F9A5-0652-2BB7-1534-76B84AAE2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2766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352BFF-2D3C-B325-547B-EC696142E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317A7AE-8DCC-684C-D048-06C2110AB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618C920-DDE8-58D2-A3DE-74D928839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9AFF7D10-19E8-585E-6F83-4F59E4A155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CE3FB910-504E-29BD-17B1-A0F09C972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1D61FB54-A166-1069-9CD5-340682A62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646C97F-CBC3-37EC-1097-552DE7312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DD0EDDF0-752B-89BF-9AFA-045A55F40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914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1E7A9-C40A-95B9-E319-39B8B903F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746AAE73-487C-3B44-4ACC-0DAE62079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5BAC190-BF25-F893-9F0E-C07D36015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B7D0664-4259-3E2F-1211-A450A5938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503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D438C8E8-AF0B-EFB2-3026-536583C0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E59FCA8C-CF94-AE3C-2AAA-871B84960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C67FB85-C7A4-CFE9-44D3-7EFB4D0B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33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7F8D3-C13B-6E82-A05F-38342B697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9173EBD-0E65-228E-F670-492C80605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02E8F51-C53D-BF59-023E-DCAEB0609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6012888-F0A7-D4B8-F474-3601E0425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5BBE266-90F2-5442-8A57-7A5322D2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369BF1A-EB3A-3CA2-CAFA-C24254C16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821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976A7-B07A-F5B9-6CCD-0E700B05C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DE78FA99-5B6B-B81E-EFBA-C2CAD42950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44CF291-17B1-5B65-E37F-1672FEB68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75AF3EA-602C-BF90-36EF-4E8A9E3A3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0AF8720-17A3-1FB3-23D5-F063B435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1E3BEA7-8356-55DA-FC8A-5EECEAB3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343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FB9F36-117A-B404-970E-1F949D7A8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53FE2B1-2473-0448-45FE-8142C65A3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37F77D5-C938-F05D-694B-FBDE9CDA7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FA62CAE-940A-140B-CEC7-3E047E30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862383F-FB85-FAB9-D53B-25FF10C9E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814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D9FDF0-841C-5A0E-FC8B-C6B15A7671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7820323-3BA6-B469-E8C0-9BD4D4E74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A2D8AA9-94A0-9F5E-0808-C6268B56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1097FBA-0A3E-A307-C318-23F1B3A37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7470621-E26F-556B-CBF0-3F250788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471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m captura de ecrã, texto, design&#10;&#10;Descrição gerada automaticamente">
            <a:extLst>
              <a:ext uri="{FF2B5EF4-FFF2-40B4-BE49-F238E27FC236}">
                <a16:creationId xmlns:a16="http://schemas.microsoft.com/office/drawing/2014/main" id="{45FC29E4-3482-ED17-F4BE-9AE37906AFF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61C4CF2C-3AEB-062E-1A80-C3EE2530A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F069020-216C-F501-CA7B-02EC4EAE6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1180D3B-5D69-78AB-7CB0-9F80D9F82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D49D655-C133-3CBE-C2D7-F8A314FEA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9AF82BB-013C-5D3F-42E6-4939F2942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331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9.png"/><Relationship Id="rId18" Type="http://schemas.openxmlformats.org/officeDocument/2006/relationships/customXml" Target="../ink/ink9.xml"/><Relationship Id="rId3" Type="http://schemas.openxmlformats.org/officeDocument/2006/relationships/customXml" Target="../ink/ink1.xml"/><Relationship Id="rId21" Type="http://schemas.openxmlformats.org/officeDocument/2006/relationships/image" Target="../media/image13.png"/><Relationship Id="rId7" Type="http://schemas.openxmlformats.org/officeDocument/2006/relationships/image" Target="../media/image6.png"/><Relationship Id="rId12" Type="http://schemas.openxmlformats.org/officeDocument/2006/relationships/customXml" Target="../ink/ink6.xml"/><Relationship Id="rId17" Type="http://schemas.openxmlformats.org/officeDocument/2006/relationships/image" Target="../media/image11.png"/><Relationship Id="rId2" Type="http://schemas.openxmlformats.org/officeDocument/2006/relationships/image" Target="../media/image4.png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10" Type="http://schemas.openxmlformats.org/officeDocument/2006/relationships/customXml" Target="../ink/ink5.xml"/><Relationship Id="rId19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canva.com/design/DAG4SQToZ-s/LG5UdHazr4ZwYSm-jfd8DQ/edit?utm_content=DAG4SQToZ-s&amp;utm_campaign=designshare&amp;utm_medium=link2&amp;utm_source=sharebutto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eshy.ai/discover" TargetMode="External"/><Relationship Id="rId13" Type="http://schemas.openxmlformats.org/officeDocument/2006/relationships/hyperlink" Target="https://www.roboticstomorrow.com/article/2013/12/using-robots-to-clean-oil-spills/215/?utm_source=chatgpt.com" TargetMode="External"/><Relationship Id="rId3" Type="http://schemas.openxmlformats.org/officeDocument/2006/relationships/hyperlink" Target="https://saartehaal.postimees.ee/" TargetMode="External"/><Relationship Id="rId7" Type="http://schemas.openxmlformats.org/officeDocument/2006/relationships/hyperlink" Target="https://www.canva.com/et_ee/?msockid=20f76f9a400d642635b0793b41e565d2" TargetMode="External"/><Relationship Id="rId12" Type="http://schemas.openxmlformats.org/officeDocument/2006/relationships/hyperlink" Target="https://www.emergentmind.com/articles/2005.09571?utm_source=chatgpt.com" TargetMode="External"/><Relationship Id="rId2" Type="http://schemas.openxmlformats.org/officeDocument/2006/relationships/hyperlink" Target="https://www.err.e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rr.ee/1609110302/teadlased-on-eri-meelt-kas-laanemerest-vana-sojamoona-valjatoomine-on-ohutu" TargetMode="External"/><Relationship Id="rId11" Type="http://schemas.openxmlformats.org/officeDocument/2006/relationships/hyperlink" Target="https://www.mdpi.com/2076-3417/11/8/3642?utm_source=chatgpt.com" TargetMode="External"/><Relationship Id="rId5" Type="http://schemas.openxmlformats.org/officeDocument/2006/relationships/hyperlink" Target="https://helcom.fi/baltic-sea-trends/hazardous-subtances/sea-dumped-chemical-munitions/?utm_source" TargetMode="External"/><Relationship Id="rId10" Type="http://schemas.openxmlformats.org/officeDocument/2006/relationships/hyperlink" Target="https://www.mdpi.com/2071-1050/17/6/2696?utm_source=chatgpt.com" TargetMode="External"/><Relationship Id="rId4" Type="http://schemas.openxmlformats.org/officeDocument/2006/relationships/hyperlink" Target="https://en.wikipedia.org/wiki/Baltic_Sea" TargetMode="External"/><Relationship Id="rId9" Type="http://schemas.openxmlformats.org/officeDocument/2006/relationships/hyperlink" Target="https://www.mdpi.com/2077-1312/12/11/2095?utm_source=chatgpt.com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Imagem 9" descr="Uma imagem com texto, design&#10;&#10;Descrição gerada automaticamente">
            <a:extLst>
              <a:ext uri="{FF2B5EF4-FFF2-40B4-BE49-F238E27FC236}">
                <a16:creationId xmlns:a16="http://schemas.microsoft.com/office/drawing/2014/main" id="{0E84DBCF-F59B-2F76-0273-A989A2EDF8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32" b="1397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17C7295-2865-4A14-AEBB-A73BFC491C26}"/>
              </a:ext>
            </a:extLst>
          </p:cNvPr>
          <p:cNvSpPr txBox="1"/>
          <p:nvPr/>
        </p:nvSpPr>
        <p:spPr>
          <a:xfrm>
            <a:off x="0" y="914247"/>
            <a:ext cx="6509684" cy="39982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lang="it-IT" sz="3600">
                <a:solidFill>
                  <a:srgbClr val="AF2221"/>
                </a:solidFill>
                <a:latin typeface="Montserrat"/>
                <a:cs typeface="Arial"/>
              </a:rPr>
              <a:t>STE</a:t>
            </a:r>
            <a:r>
              <a:rPr lang="et-EE" sz="3600">
                <a:solidFill>
                  <a:srgbClr val="AF2221"/>
                </a:solidFill>
                <a:latin typeface="Montserrat"/>
                <a:cs typeface="Arial"/>
              </a:rPr>
              <a:t>AM4Sustainability </a:t>
            </a:r>
            <a:r>
              <a:rPr lang="et-EE" sz="3600" err="1">
                <a:solidFill>
                  <a:srgbClr val="AF2221"/>
                </a:solidFill>
                <a:latin typeface="Montserrat"/>
                <a:cs typeface="Arial"/>
              </a:rPr>
              <a:t>Hack</a:t>
            </a:r>
            <a:endParaRPr lang="et-EE" sz="3600">
              <a:solidFill>
                <a:srgbClr val="AF2221"/>
              </a:solidFill>
              <a:latin typeface="Montserrat"/>
              <a:cs typeface="Arial"/>
            </a:endParaRPr>
          </a:p>
          <a:p>
            <a:pPr algn="r">
              <a:lnSpc>
                <a:spcPct val="110000"/>
              </a:lnSpc>
            </a:pPr>
            <a:endParaRPr lang="et-EE" sz="3600">
              <a:solidFill>
                <a:srgbClr val="AF222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r">
              <a:lnSpc>
                <a:spcPct val="110000"/>
              </a:lnSpc>
            </a:pPr>
            <a:endParaRPr lang="et-EE" sz="3600">
              <a:solidFill>
                <a:srgbClr val="AF222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t-EE" sz="3600">
                <a:solidFill>
                  <a:srgbClr val="AF2221"/>
                </a:solidFill>
                <a:latin typeface="Montserrat"/>
                <a:cs typeface="Arial"/>
              </a:rPr>
              <a:t>  Team: SG2</a:t>
            </a:r>
            <a:endParaRPr lang="et-EE" sz="3600">
              <a:solidFill>
                <a:srgbClr val="AF222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t-EE" sz="3600">
                <a:solidFill>
                  <a:srgbClr val="AF2221"/>
                </a:solidFill>
                <a:latin typeface="Montserrat"/>
                <a:cs typeface="Arial"/>
              </a:rPr>
              <a:t>  </a:t>
            </a:r>
            <a:r>
              <a:rPr lang="et-EE" sz="3600" err="1">
                <a:solidFill>
                  <a:srgbClr val="AF2221"/>
                </a:solidFill>
                <a:latin typeface="Montserrat"/>
                <a:cs typeface="Arial"/>
              </a:rPr>
              <a:t>Members</a:t>
            </a:r>
            <a:r>
              <a:rPr lang="et-EE" sz="3600">
                <a:solidFill>
                  <a:srgbClr val="AF2221"/>
                </a:solidFill>
                <a:latin typeface="Montserrat"/>
                <a:cs typeface="Arial"/>
              </a:rPr>
              <a:t>: </a:t>
            </a:r>
            <a:r>
              <a:rPr lang="et-EE" sz="3200">
                <a:solidFill>
                  <a:srgbClr val="AF2221"/>
                </a:solidFill>
                <a:latin typeface="Montserrat"/>
                <a:cs typeface="Arial"/>
              </a:rPr>
              <a:t>Karmo, Albert, </a:t>
            </a:r>
            <a:r>
              <a:rPr lang="et-EE" sz="3200" err="1">
                <a:solidFill>
                  <a:srgbClr val="AF2221"/>
                </a:solidFill>
                <a:latin typeface="Montserrat"/>
                <a:cs typeface="Arial"/>
              </a:rPr>
              <a:t>Markor</a:t>
            </a:r>
            <a:r>
              <a:rPr lang="et-EE" sz="3200">
                <a:solidFill>
                  <a:srgbClr val="AF2221"/>
                </a:solidFill>
                <a:latin typeface="Montserrat"/>
                <a:cs typeface="Arial"/>
              </a:rPr>
              <a:t>, Loore, Helerin, Adeele</a:t>
            </a:r>
            <a:endParaRPr lang="et-EE" sz="3200">
              <a:solidFill>
                <a:srgbClr val="AF222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r">
              <a:lnSpc>
                <a:spcPct val="110000"/>
              </a:lnSpc>
            </a:pPr>
            <a:endParaRPr lang="it-IT" sz="2000">
              <a:solidFill>
                <a:srgbClr val="AF222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00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t 3" descr="Klaipėda In Lithuania Is One Of Europe's More Affordable Beach Escapes">
            <a:extLst>
              <a:ext uri="{FF2B5EF4-FFF2-40B4-BE49-F238E27FC236}">
                <a16:creationId xmlns:a16="http://schemas.microsoft.com/office/drawing/2014/main" id="{0EFB9AC1-8192-54A0-E139-39645C6D4F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/>
          <a:stretch>
            <a:fillRect/>
          </a:stretch>
        </p:blipFill>
        <p:spPr>
          <a:xfrm>
            <a:off x="0" y="1"/>
            <a:ext cx="12191980" cy="6857999"/>
          </a:xfrm>
          <a:prstGeom prst="rect">
            <a:avLst/>
          </a:prstGeom>
        </p:spPr>
      </p:pic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194435" y="1132388"/>
            <a:ext cx="11806176" cy="2900518"/>
          </a:xfrm>
        </p:spPr>
        <p:txBody>
          <a:bodyPr>
            <a:normAutofit/>
          </a:bodyPr>
          <a:lstStyle/>
          <a:p>
            <a:r>
              <a:rPr lang="en-US" sz="5400" b="1">
                <a:solidFill>
                  <a:schemeClr val="bg1"/>
                </a:solidFill>
                <a:latin typeface="Palatino Linotype"/>
                <a:ea typeface="+mj-lt"/>
                <a:cs typeface="+mj-lt"/>
              </a:rPr>
              <a:t>Floating sensor for Ocean Pollution Detection and Cleanup</a:t>
            </a:r>
            <a:endParaRPr lang="en-US" sz="5400" b="1">
              <a:solidFill>
                <a:schemeClr val="bg1"/>
              </a:solidFill>
              <a:latin typeface="Palatino Linotype"/>
            </a:endParaRPr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524000" y="4149378"/>
            <a:ext cx="9144000" cy="109839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t-EE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SG2</a:t>
            </a:r>
          </a:p>
          <a:p>
            <a:r>
              <a:rPr lang="et-EE">
                <a:solidFill>
                  <a:schemeClr val="bg1"/>
                </a:solidFill>
              </a:rPr>
              <a:t>Loore, Helerin, Adeele</a:t>
            </a:r>
            <a:r>
              <a:rPr lang="et-EE" noProof="1">
                <a:solidFill>
                  <a:schemeClr val="bg1"/>
                </a:solidFill>
              </a:rPr>
              <a:t>, Markor, Albert</a:t>
            </a:r>
            <a:r>
              <a:rPr lang="et-EE">
                <a:solidFill>
                  <a:schemeClr val="bg1"/>
                </a:solidFill>
              </a:rPr>
              <a:t> and Karmo</a:t>
            </a:r>
            <a:endParaRPr lang="et-EE">
              <a:solidFill>
                <a:schemeClr val="bg1"/>
              </a:solidFill>
              <a:ea typeface="Calibri"/>
              <a:cs typeface="Calibri"/>
            </a:endParaRPr>
          </a:p>
          <a:p>
            <a:endParaRPr lang="et-EE" sz="280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t-EE">
                <a:solidFill>
                  <a:schemeClr val="bg1"/>
                </a:solidFill>
              </a:rPr>
              <a:t>2025</a:t>
            </a:r>
            <a:endParaRPr lang="et-EE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0222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258A00A-8080-9F06-B407-40124E5B7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097" y="390063"/>
            <a:ext cx="10515600" cy="1325563"/>
          </a:xfrm>
        </p:spPr>
        <p:txBody>
          <a:bodyPr/>
          <a:lstStyle/>
          <a:p>
            <a:r>
              <a:rPr lang="en-US" b="1">
                <a:latin typeface="Palatino Linotype"/>
                <a:ea typeface="+mj-lt"/>
                <a:cs typeface="+mj-lt"/>
              </a:rPr>
              <a:t>Our problem</a:t>
            </a:r>
            <a:r>
              <a:rPr lang="en-US">
                <a:latin typeface="Palatino Linotype"/>
                <a:ea typeface="+mj-lt"/>
                <a:cs typeface="+mj-lt"/>
              </a:rPr>
              <a:t> </a:t>
            </a:r>
            <a:endParaRPr lang="en-US">
              <a:latin typeface="Palatino Linotype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7C0DCBD-34AD-4DAE-952B-175A45EF8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731" y="1844916"/>
            <a:ext cx="10525245" cy="40233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The Baltic Sea is full of microplastics, oils and 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toxic </a:t>
            </a:r>
            <a:r>
              <a:rPr lang="en-US">
                <a:solidFill>
                  <a:srgbClr val="000000"/>
                </a:solidFill>
                <a:latin typeface="Aptos"/>
              </a:rPr>
              <a:t>chemicals.</a:t>
            </a:r>
          </a:p>
          <a:p>
            <a:endParaRPr lang="en-US">
              <a:solidFill>
                <a:srgbClr val="000000"/>
              </a:solidFill>
              <a:latin typeface="Aptos"/>
            </a:endParaRPr>
          </a:p>
          <a:p>
            <a:r>
              <a:rPr lang="en-US">
                <a:solidFill>
                  <a:srgbClr val="000000"/>
                </a:solidFill>
                <a:latin typeface="Aptos"/>
              </a:rPr>
              <a:t>Between 1945 and 1947, the Soviet Union dumped nearly 65,000 tons of chemical weapons into the Baltic Sea, which are now rusting and leaking.</a:t>
            </a:r>
          </a:p>
          <a:p>
            <a:endParaRPr lang="en-US"/>
          </a:p>
          <a:p>
            <a:r>
              <a:rPr lang="en-US"/>
              <a:t>We don’t have enough tools to see where leaking and pollution happens and </a:t>
            </a:r>
            <a:r>
              <a:rPr lang="en-US">
                <a:solidFill>
                  <a:srgbClr val="000000"/>
                </a:solidFill>
                <a:latin typeface="Aptos" panose="020B0004020202020204"/>
              </a:rPr>
              <a:t>clean up before it affects the marine environment.</a:t>
            </a:r>
          </a:p>
          <a:p>
            <a:endParaRPr lang="en-US"/>
          </a:p>
          <a:p>
            <a:pPr marL="0" indent="0">
              <a:buNone/>
            </a:pPr>
            <a:endParaRPr lang="et-EE"/>
          </a:p>
          <a:p>
            <a:pPr marL="0" indent="0">
              <a:buNone/>
            </a:pPr>
            <a:endParaRPr lang="et-EE">
              <a:ea typeface="+mn-lt"/>
              <a:cs typeface="+mn-lt"/>
            </a:endParaRPr>
          </a:p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14596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6418175-2E54-C35E-43EC-695D1AF34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262" y="225271"/>
            <a:ext cx="10515600" cy="1325563"/>
          </a:xfrm>
        </p:spPr>
        <p:txBody>
          <a:bodyPr/>
          <a:lstStyle/>
          <a:p>
            <a:r>
              <a:rPr lang="en-US" b="1">
                <a:latin typeface="Palatino Linotype"/>
              </a:rPr>
              <a:t>Our solution –turtle-shaped floatation device made from recycled materials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D72309C-DCB3-7A80-D84F-170196FDA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t-EE" b="1"/>
          </a:p>
          <a:p>
            <a:pPr marL="0" indent="0">
              <a:buNone/>
            </a:pPr>
            <a:endParaRPr lang="et-E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1CE710-1EAD-ED56-7E99-EB16797884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05" t="16129" r="189" b="-323"/>
          <a:stretch>
            <a:fillRect/>
          </a:stretch>
        </p:blipFill>
        <p:spPr>
          <a:xfrm>
            <a:off x="3531600" y="2737900"/>
            <a:ext cx="5124834" cy="27239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C87F08-DE09-87A6-F15C-633A013F462E}"/>
              </a:ext>
            </a:extLst>
          </p:cNvPr>
          <p:cNvSpPr txBox="1"/>
          <p:nvPr/>
        </p:nvSpPr>
        <p:spPr>
          <a:xfrm>
            <a:off x="8354456" y="1867218"/>
            <a:ext cx="19946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360</a:t>
            </a:r>
            <a:r>
              <a:rPr lang="en-US">
                <a:ea typeface="+mn-lt"/>
                <a:cs typeface="+mn-lt"/>
              </a:rPr>
              <a:t>° cameras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2D6486-ED46-AD60-13A9-A6E21200300E}"/>
              </a:ext>
            </a:extLst>
          </p:cNvPr>
          <p:cNvSpPr txBox="1"/>
          <p:nvPr/>
        </p:nvSpPr>
        <p:spPr>
          <a:xfrm>
            <a:off x="6664000" y="5662421"/>
            <a:ext cx="13150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ptos"/>
                <a:ea typeface="Calibri"/>
                <a:cs typeface="Calibri"/>
              </a:rPr>
              <a:t>Sensors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057FFE-12DE-5294-D8CB-0E69254E28B8}"/>
              </a:ext>
            </a:extLst>
          </p:cNvPr>
          <p:cNvSpPr txBox="1"/>
          <p:nvPr/>
        </p:nvSpPr>
        <p:spPr>
          <a:xfrm>
            <a:off x="6945036" y="1762351"/>
            <a:ext cx="132735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Antenna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464370-39C9-E071-506C-E56C9B4541A3}"/>
              </a:ext>
            </a:extLst>
          </p:cNvPr>
          <p:cNvSpPr txBox="1"/>
          <p:nvPr/>
        </p:nvSpPr>
        <p:spPr>
          <a:xfrm>
            <a:off x="9672483" y="3072580"/>
            <a:ext cx="19049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Moving head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A149942-4AD1-A780-3773-457ACC81E7C5}"/>
                  </a:ext>
                </a:extLst>
              </p14:cNvPr>
              <p14:cNvContentPartPr/>
              <p14:nvPr/>
            </p14:nvContentPartPr>
            <p14:xfrm>
              <a:off x="12351774" y="3072580"/>
              <a:ext cx="12290" cy="1229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A149942-4AD1-A780-3773-457ACC81E7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28139" y="2458080"/>
                <a:ext cx="59087" cy="122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8BB9481-774B-0A43-C560-59D7E0712C45}"/>
                  </a:ext>
                </a:extLst>
              </p14:cNvPr>
              <p14:cNvContentPartPr/>
              <p14:nvPr/>
            </p14:nvContentPartPr>
            <p14:xfrm>
              <a:off x="12351774" y="3072580"/>
              <a:ext cx="12290" cy="1229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8BB9481-774B-0A43-C560-59D7E0712C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28139" y="2458080"/>
                <a:ext cx="59087" cy="122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3F76AEB-3F47-855A-82C3-B69656948C26}"/>
                  </a:ext>
                </a:extLst>
              </p14:cNvPr>
              <p14:cNvContentPartPr/>
              <p14:nvPr/>
            </p14:nvContentPartPr>
            <p14:xfrm>
              <a:off x="12376354" y="3256935"/>
              <a:ext cx="12290" cy="1229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3F76AEB-3F47-855A-82C3-B69656948C2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335387" y="3052102"/>
                <a:ext cx="93404" cy="41786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F107AE5C-87FE-D81F-1E0A-CE48BEC42526}"/>
              </a:ext>
            </a:extLst>
          </p:cNvPr>
          <p:cNvSpPr txBox="1"/>
          <p:nvPr/>
        </p:nvSpPr>
        <p:spPr>
          <a:xfrm>
            <a:off x="3648135" y="5398246"/>
            <a:ext cx="142933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Oil, chemical filter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707D8D-8B93-7AE8-987D-3BF44238D678}"/>
              </a:ext>
            </a:extLst>
          </p:cNvPr>
          <p:cNvSpPr txBox="1"/>
          <p:nvPr/>
        </p:nvSpPr>
        <p:spPr>
          <a:xfrm>
            <a:off x="9389806" y="4473677"/>
            <a:ext cx="191729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Solar panels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10F442-EBE6-4C35-549D-5DD930125F36}"/>
              </a:ext>
            </a:extLst>
          </p:cNvPr>
          <p:cNvSpPr txBox="1"/>
          <p:nvPr/>
        </p:nvSpPr>
        <p:spPr>
          <a:xfrm>
            <a:off x="2081441" y="2312904"/>
            <a:ext cx="27046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noProof="1"/>
              <a:t>Filtered Water</a:t>
            </a:r>
            <a:r>
              <a:rPr lang="et-EE"/>
              <a:t> Outlet </a:t>
            </a:r>
            <a:endParaRPr lang="et-EE">
              <a:ea typeface="Calibri"/>
              <a:cs typeface="Calibri"/>
            </a:endParaRPr>
          </a:p>
          <a:p>
            <a:pPr algn="l"/>
            <a:endParaRPr lang="et-E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16259E-7DAF-7BC3-31E4-411357B36FE5}"/>
              </a:ext>
            </a:extLst>
          </p:cNvPr>
          <p:cNvSpPr txBox="1"/>
          <p:nvPr/>
        </p:nvSpPr>
        <p:spPr>
          <a:xfrm>
            <a:off x="4791045" y="1828562"/>
            <a:ext cx="232984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noProof="1"/>
              <a:t>Oil collection </a:t>
            </a:r>
            <a:r>
              <a:rPr lang="et-EE"/>
              <a:t>tank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FEB07A6-97BE-FBD8-2CC6-F855F595C3F3}"/>
                  </a:ext>
                </a:extLst>
              </p14:cNvPr>
              <p14:cNvContentPartPr/>
              <p14:nvPr/>
            </p14:nvContentPartPr>
            <p14:xfrm>
              <a:off x="8158291" y="2201832"/>
              <a:ext cx="858947" cy="1273442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FEB07A6-97BE-FBD8-2CC6-F855F595C3F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40299" y="2183840"/>
                <a:ext cx="894572" cy="13090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54B2A7C-C5B1-C3E4-3940-9CAEFF919E78}"/>
                  </a:ext>
                </a:extLst>
              </p14:cNvPr>
              <p14:cNvContentPartPr/>
              <p14:nvPr/>
            </p14:nvContentPartPr>
            <p14:xfrm>
              <a:off x="8347267" y="3272520"/>
              <a:ext cx="1356302" cy="313127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54B2A7C-C5B1-C3E4-3940-9CAEFF919E7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329274" y="3254545"/>
                <a:ext cx="1391928" cy="3487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1C9CB90-C15D-1341-649F-F47D5CC7AF6B}"/>
                  </a:ext>
                </a:extLst>
              </p14:cNvPr>
              <p14:cNvContentPartPr/>
              <p14:nvPr/>
            </p14:nvContentPartPr>
            <p14:xfrm>
              <a:off x="7139843" y="4131773"/>
              <a:ext cx="2289271" cy="486599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1C9CB90-C15D-1341-649F-F47D5CC7AF6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21846" y="4113791"/>
                <a:ext cx="2324906" cy="5222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EFCF071-9A67-7752-5BC1-19D2B9DD6531}"/>
                  </a:ext>
                </a:extLst>
              </p14:cNvPr>
              <p14:cNvContentPartPr/>
              <p14:nvPr/>
            </p14:nvContentPartPr>
            <p14:xfrm>
              <a:off x="6082248" y="4668569"/>
              <a:ext cx="642363" cy="1027996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EFCF071-9A67-7752-5BC1-19D2B9DD653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64255" y="4650578"/>
                <a:ext cx="677990" cy="10636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B285A7E-C532-B4A6-8129-4F0521E1EAA8}"/>
                  </a:ext>
                </a:extLst>
              </p14:cNvPr>
              <p14:cNvContentPartPr/>
              <p14:nvPr/>
            </p14:nvContentPartPr>
            <p14:xfrm>
              <a:off x="5834790" y="2241261"/>
              <a:ext cx="601500" cy="1289922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B285A7E-C532-B4A6-8129-4F0521E1EAA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16803" y="2223265"/>
                <a:ext cx="637115" cy="13255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E27A2CE-6E56-6B6A-B960-F0C6E99B6F06}"/>
                  </a:ext>
                </a:extLst>
              </p14:cNvPr>
              <p14:cNvContentPartPr/>
              <p14:nvPr/>
            </p14:nvContentPartPr>
            <p14:xfrm>
              <a:off x="4805970" y="4685686"/>
              <a:ext cx="1013593" cy="709726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E27A2CE-6E56-6B6A-B960-F0C6E99B6F0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87979" y="4667700"/>
                <a:ext cx="1049214" cy="7453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14799B3-9A89-46DF-D8D9-4EA2ABA5DD63}"/>
                  </a:ext>
                </a:extLst>
              </p14:cNvPr>
              <p14:cNvContentPartPr/>
              <p14:nvPr/>
            </p14:nvContentPartPr>
            <p14:xfrm>
              <a:off x="3652512" y="2650908"/>
              <a:ext cx="1785075" cy="412117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14799B3-9A89-46DF-D8D9-4EA2ABA5DD6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634517" y="2632927"/>
                <a:ext cx="1820705" cy="4477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6FCEE92-1596-DB96-F81A-877FCF1CA4A5}"/>
                  </a:ext>
                </a:extLst>
              </p14:cNvPr>
              <p14:cNvContentPartPr/>
              <p14:nvPr/>
            </p14:nvContentPartPr>
            <p14:xfrm>
              <a:off x="7202517" y="2062680"/>
              <a:ext cx="224939" cy="902184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6FCEE92-1596-DB96-F81A-877FCF1CA4A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184551" y="2044687"/>
                <a:ext cx="260512" cy="937811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CCCF155-0D24-6B0E-8CB6-9C8328C8F7F0}"/>
              </a:ext>
            </a:extLst>
          </p:cNvPr>
          <p:cNvSpPr txBox="1"/>
          <p:nvPr/>
        </p:nvSpPr>
        <p:spPr>
          <a:xfrm>
            <a:off x="704130" y="3630448"/>
            <a:ext cx="186558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Length: 1m</a:t>
            </a:r>
          </a:p>
        </p:txBody>
      </p:sp>
    </p:spTree>
    <p:extLst>
      <p:ext uri="{BB962C8B-B14F-4D97-AF65-F5344CB8AC3E}">
        <p14:creationId xmlns:p14="http://schemas.microsoft.com/office/powerpoint/2010/main" val="3619533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A40D088-392D-7C27-F77D-0DF45AA4B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339" y="249378"/>
            <a:ext cx="10515600" cy="1325563"/>
          </a:xfrm>
        </p:spPr>
        <p:txBody>
          <a:bodyPr/>
          <a:lstStyle/>
          <a:p>
            <a:r>
              <a:rPr lang="en-US" b="1">
                <a:latin typeface="Palatino Linotype"/>
              </a:rPr>
              <a:t>Additional angles and info</a:t>
            </a:r>
          </a:p>
        </p:txBody>
      </p:sp>
      <p:pic>
        <p:nvPicPr>
          <p:cNvPr id="5" name="Pilt 4" descr="Pilt, millel on kujutatud imetaja, kilpkonn, Merikilpkonn, roomaja&#10;&#10;Tehisintellekti genereeritud sisu ei pruugi olla õige.">
            <a:extLst>
              <a:ext uri="{FF2B5EF4-FFF2-40B4-BE49-F238E27FC236}">
                <a16:creationId xmlns:a16="http://schemas.microsoft.com/office/drawing/2014/main" id="{5D469D9F-5529-812D-876F-A8C10E06B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0536" y="912692"/>
            <a:ext cx="2945836" cy="2426273"/>
          </a:xfrm>
          <a:prstGeom prst="rect">
            <a:avLst/>
          </a:prstGeom>
        </p:spPr>
      </p:pic>
      <p:pic>
        <p:nvPicPr>
          <p:cNvPr id="6" name="Pilt 5" descr="Pilt, millel on kujutatud kilpkonn, roomaja, imetaja, Merikilpkonn&#10;&#10;Tehisintellekti genereeritud sisu ei pruugi olla õige.">
            <a:extLst>
              <a:ext uri="{FF2B5EF4-FFF2-40B4-BE49-F238E27FC236}">
                <a16:creationId xmlns:a16="http://schemas.microsoft.com/office/drawing/2014/main" id="{F548CA5B-AFD5-A86C-7123-A075C9C6C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082" y="3424354"/>
            <a:ext cx="4125293" cy="2434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1A625D-1C35-C287-A880-64BC491097D4}"/>
              </a:ext>
            </a:extLst>
          </p:cNvPr>
          <p:cNvSpPr txBox="1"/>
          <p:nvPr/>
        </p:nvSpPr>
        <p:spPr>
          <a:xfrm>
            <a:off x="539283" y="1717033"/>
            <a:ext cx="6054220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>
                <a:ea typeface="Calibri"/>
                <a:cs typeface="Calibri"/>
              </a:rPr>
              <a:t>Turtle sends the collected info to an app which can inform people of the real-time data on sea pollution.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6DF1CA-BF3D-F991-C170-50FBB729A3B5}"/>
              </a:ext>
            </a:extLst>
          </p:cNvPr>
          <p:cNvSpPr txBox="1"/>
          <p:nvPr/>
        </p:nvSpPr>
        <p:spPr>
          <a:xfrm>
            <a:off x="537769" y="3344715"/>
            <a:ext cx="6501687" cy="26376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 </a:t>
            </a:r>
            <a:r>
              <a:rPr lang="en-US" sz="2800">
                <a:ea typeface="Calibri"/>
                <a:cs typeface="Calibri"/>
              </a:rPr>
              <a:t>Turtle collects microplastics and oil using special membranes and magnets.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800">
                <a:ea typeface="Calibri"/>
                <a:cs typeface="Calibri"/>
              </a:rPr>
              <a:t>Powered by renewable energy.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 sz="2400"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800">
              <a:ea typeface="Calibri"/>
              <a:cs typeface="Calibri"/>
            </a:endParaRPr>
          </a:p>
          <a:p>
            <a:pPr algn="l"/>
            <a:endParaRPr lang="et-EE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6450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BE0EAD4-CC73-09B1-E12D-9677B28AE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521" y="396411"/>
            <a:ext cx="8874370" cy="1325563"/>
          </a:xfrm>
        </p:spPr>
        <p:txBody>
          <a:bodyPr/>
          <a:lstStyle/>
          <a:p>
            <a:r>
              <a:rPr lang="et-EE" b="1">
                <a:latin typeface="Palatino Linotype"/>
              </a:rPr>
              <a:t>For </a:t>
            </a:r>
            <a:r>
              <a:rPr lang="en-US" b="1">
                <a:latin typeface="Palatino Linotype"/>
              </a:rPr>
              <a:t>raising</a:t>
            </a:r>
            <a:r>
              <a:rPr lang="et-EE" b="1">
                <a:latin typeface="Palatino Linotype"/>
              </a:rPr>
              <a:t> </a:t>
            </a:r>
            <a:r>
              <a:rPr lang="et-EE" b="1" noProof="1">
                <a:latin typeface="Palatino Linotype"/>
              </a:rPr>
              <a:t>awareness- A game for youngsters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076D6C68-2A24-11D5-B6CA-EDA3033FE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71" y="210796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For children aged 8-12</a:t>
            </a:r>
            <a:endParaRPr lang="en-US" sz="3200">
              <a:ea typeface="Calibri"/>
              <a:cs typeface="Calibri"/>
            </a:endParaRPr>
          </a:p>
          <a:p>
            <a:endParaRPr lang="en-US" sz="32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3200" b="1"/>
              <a:t>Teaches: </a:t>
            </a:r>
            <a:endParaRPr lang="en-US" sz="3200" b="1">
              <a:ea typeface="Calibri"/>
              <a:cs typeface="Calibri"/>
            </a:endParaRPr>
          </a:p>
          <a:p>
            <a:r>
              <a:rPr lang="en-US" sz="3200"/>
              <a:t>responsibility </a:t>
            </a:r>
            <a:endParaRPr lang="en-US" sz="3200">
              <a:ea typeface="Calibri"/>
              <a:cs typeface="Calibri"/>
            </a:endParaRPr>
          </a:p>
          <a:p>
            <a:r>
              <a:rPr lang="en-US" sz="3200"/>
              <a:t>compassion </a:t>
            </a:r>
            <a:endParaRPr lang="en-US" sz="3200">
              <a:ea typeface="Calibri"/>
              <a:cs typeface="Calibri"/>
            </a:endParaRPr>
          </a:p>
          <a:p>
            <a:r>
              <a:rPr lang="en-US" sz="3200"/>
              <a:t> importance of keeping our seas clean</a:t>
            </a:r>
            <a:endParaRPr lang="en-US" sz="3200">
              <a:ea typeface="Calibri"/>
              <a:cs typeface="Calibri"/>
            </a:endParaRPr>
          </a:p>
          <a:p>
            <a:r>
              <a:rPr lang="en-US" sz="3200">
                <a:ea typeface="Calibri"/>
                <a:cs typeface="Calibri"/>
              </a:rPr>
              <a:t>awareness of the condition of the sea</a:t>
            </a:r>
          </a:p>
          <a:p>
            <a:pPr marL="0" indent="0">
              <a:buNone/>
            </a:pPr>
            <a:endParaRPr lang="en-US" sz="2400"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>
              <a:ea typeface="Calibri"/>
              <a:cs typeface="Calibri"/>
            </a:endParaRPr>
          </a:p>
          <a:p>
            <a:endParaRPr lang="en-US" sz="2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3839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BBFE7E8-88DA-D548-2382-DEA343B6D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880" y="162568"/>
            <a:ext cx="10515600" cy="1325563"/>
          </a:xfrm>
        </p:spPr>
        <p:txBody>
          <a:bodyPr>
            <a:normAutofit/>
          </a:bodyPr>
          <a:lstStyle/>
          <a:p>
            <a:r>
              <a:rPr lang="et-EE" sz="4800" b="1" noProof="1">
                <a:latin typeface="Palatino Linotype"/>
              </a:rPr>
              <a:t>Gameplay      </a:t>
            </a:r>
            <a:r>
              <a:rPr lang="et-EE" sz="2800" b="1" noProof="1">
                <a:latin typeface="Palatino Linotype"/>
                <a:hlinkClick r:id="rId2"/>
              </a:rPr>
              <a:t>Canva</a:t>
            </a:r>
            <a:endParaRPr lang="et-EE" sz="2800" b="1" noProof="1">
              <a:latin typeface="Palatino Linotype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04391BAE-D39D-C6AB-23EA-9AD02ED4F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9111" y="1709878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t-EE" noProof="1"/>
              <a:t>The player is rewarded for helping the sea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B31302DA-F12D-8FB1-553A-8DE441530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175" y="1709878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t-EE" noProof="1"/>
              <a:t>When the player ignores the problem, the level is failed</a:t>
            </a:r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2738EF6E-6092-C98D-B5F6-11C444745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65" y="2742322"/>
            <a:ext cx="5537093" cy="3098369"/>
          </a:xfrm>
          <a:prstGeom prst="rect">
            <a:avLst/>
          </a:prstGeom>
        </p:spPr>
      </p:pic>
      <p:pic>
        <p:nvPicPr>
          <p:cNvPr id="6" name="Pilt 5">
            <a:extLst>
              <a:ext uri="{FF2B5EF4-FFF2-40B4-BE49-F238E27FC236}">
                <a16:creationId xmlns:a16="http://schemas.microsoft.com/office/drawing/2014/main" id="{87CB19A4-3247-F5A8-68FF-BEFC6587A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563" y="2740949"/>
            <a:ext cx="5504482" cy="310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28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2272A27-E3DE-EEF3-CC88-A58858D94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262" y="161207"/>
            <a:ext cx="10515600" cy="1325563"/>
          </a:xfrm>
        </p:spPr>
        <p:txBody>
          <a:bodyPr/>
          <a:lstStyle/>
          <a:p>
            <a:r>
              <a:rPr lang="en-US" b="1">
                <a:latin typeface="Palatino Linotype"/>
              </a:rPr>
              <a:t>Educational questions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1501F864-E434-124B-C424-0B33D46C3D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832" y="1715335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t-EE" noProof="1"/>
              <a:t>Children are encouraged to learn facts about the sea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5BC85E72-C8E9-98A9-78D5-1988C95BA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832" y="2627730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t-EE" noProof="1"/>
              <a:t>After answering wrong, kids can try again</a:t>
            </a:r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E6E8A743-B66B-0730-C1DC-7442ADAB2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250" y="3622341"/>
            <a:ext cx="4895367" cy="2752402"/>
          </a:xfrm>
          <a:prstGeom prst="rect">
            <a:avLst/>
          </a:prstGeom>
        </p:spPr>
      </p:pic>
      <p:pic>
        <p:nvPicPr>
          <p:cNvPr id="8" name="Sisu kohatäide 4" descr="Pilt, millel on kujutatud tekst, Animafilm, lõikepildid, joonisfilm&#10;&#10;Tehisintellekti genereeritud sisu ei pruugi olla õige.">
            <a:extLst>
              <a:ext uri="{FF2B5EF4-FFF2-40B4-BE49-F238E27FC236}">
                <a16:creationId xmlns:a16="http://schemas.microsoft.com/office/drawing/2014/main" id="{3895B3E6-7FF1-3C65-74AD-999945CD9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158" y="3622701"/>
            <a:ext cx="5069652" cy="27560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E177A3-0109-AA1F-E990-F5814433001C}"/>
              </a:ext>
            </a:extLst>
          </p:cNvPr>
          <p:cNvSpPr txBox="1"/>
          <p:nvPr/>
        </p:nvSpPr>
        <p:spPr>
          <a:xfrm>
            <a:off x="10012177" y="3027570"/>
            <a:ext cx="3369095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sz="3200">
                <a:ea typeface="Calibri"/>
                <a:cs typeface="Calibri"/>
              </a:rPr>
              <a:t>The end!</a:t>
            </a:r>
          </a:p>
          <a:p>
            <a:pPr algn="l"/>
            <a:endParaRPr lang="et-EE">
              <a:ea typeface="Calibri"/>
              <a:cs typeface="Calibri"/>
            </a:endParaRPr>
          </a:p>
        </p:txBody>
      </p:sp>
      <p:pic>
        <p:nvPicPr>
          <p:cNvPr id="11" name="Pilt 10" descr="Pilt, millel on kujutatud lõikepildid, Animafilm, joonisfilm, Animatsioon&#10;&#10;Tehisintellekti genereeritud sisu ei pruugi olla õige.">
            <a:extLst>
              <a:ext uri="{FF2B5EF4-FFF2-40B4-BE49-F238E27FC236}">
                <a16:creationId xmlns:a16="http://schemas.microsoft.com/office/drawing/2014/main" id="{663F93BD-BD14-B556-BDA7-1E69DD8BC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186" y="824101"/>
            <a:ext cx="3567622" cy="194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3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C4C22CE-D736-0DB7-DFC1-AD60B1AA9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253" y="-426954"/>
            <a:ext cx="4347949" cy="2137273"/>
          </a:xfrm>
        </p:spPr>
        <p:txBody>
          <a:bodyPr anchor="b">
            <a:normAutofit/>
          </a:bodyPr>
          <a:lstStyle/>
          <a:p>
            <a:r>
              <a:rPr lang="et-EE" sz="4000" b="1" noProof="1">
                <a:latin typeface="Palatino Linotype"/>
              </a:rPr>
              <a:t>SEA CLEANUP DELUXE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AD792F2-DFCB-5354-6C03-DB160D5FB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912" y="2010022"/>
            <a:ext cx="5400711" cy="349517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We coded a prototype of the game.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Sorting trash and helping turtles.</a:t>
            </a:r>
            <a:endParaRPr lang="en-US" sz="2400">
              <a:ea typeface="Calibri"/>
              <a:cs typeface="Calibri"/>
            </a:endParaRPr>
          </a:p>
        </p:txBody>
      </p:sp>
      <p:pic>
        <p:nvPicPr>
          <p:cNvPr id="6" name="1000004021">
            <a:hlinkClick r:id="" action="ppaction://media"/>
            <a:extLst>
              <a:ext uri="{FF2B5EF4-FFF2-40B4-BE49-F238E27FC236}">
                <a16:creationId xmlns:a16="http://schemas.microsoft.com/office/drawing/2014/main" id="{AC78DD66-B82C-5734-D3B7-B007CFE34C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57436" y="134301"/>
            <a:ext cx="5617227" cy="3154200"/>
          </a:xfrm>
          <a:prstGeom prst="rect">
            <a:avLst/>
          </a:prstGeom>
        </p:spPr>
      </p:pic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4C0FC4CD-F0DC-88B5-5682-41B727F5E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839" y="3430058"/>
            <a:ext cx="5619376" cy="3198274"/>
          </a:xfrm>
          <a:prstGeom prst="rect">
            <a:avLst/>
          </a:prstGeom>
        </p:spPr>
      </p:pic>
      <p:pic>
        <p:nvPicPr>
          <p:cNvPr id="3" name="Pilt 2" descr="Pilt, millel on kujutatud tekst, kuvatõmmis, kuvar, tarkvara&#10;&#10;Tehisintellekti genereeritud sisu ei pruugi olla õige.">
            <a:extLst>
              <a:ext uri="{FF2B5EF4-FFF2-40B4-BE49-F238E27FC236}">
                <a16:creationId xmlns:a16="http://schemas.microsoft.com/office/drawing/2014/main" id="{11679F58-EC64-E154-BAF0-A6C11BDA4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083" y="3435516"/>
            <a:ext cx="5395051" cy="31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2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0473405-8ECD-D98B-D021-1BD0FA48A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542" y="365125"/>
            <a:ext cx="9623258" cy="1335589"/>
          </a:xfrm>
        </p:spPr>
        <p:txBody>
          <a:bodyPr/>
          <a:lstStyle/>
          <a:p>
            <a:r>
              <a:rPr lang="et-EE" err="1">
                <a:ea typeface="Calibri Light"/>
                <a:cs typeface="Calibri Light"/>
              </a:rPr>
              <a:t>Citing</a:t>
            </a:r>
            <a:r>
              <a:rPr lang="et-EE">
                <a:ea typeface="Calibri Light"/>
                <a:cs typeface="Calibri Light"/>
              </a:rPr>
              <a:t> </a:t>
            </a:r>
            <a:r>
              <a:rPr lang="et-EE" err="1">
                <a:ea typeface="Calibri Light"/>
                <a:cs typeface="Calibri Light"/>
              </a:rPr>
              <a:t>sources</a:t>
            </a:r>
            <a:endParaRPr lang="et-EE" err="1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85AD17E-84DD-BAEF-E396-7DBA04CA2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516" y="1504783"/>
            <a:ext cx="5702969" cy="48727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t-EE" sz="2000">
                <a:ea typeface="+mn-lt"/>
                <a:cs typeface="+mn-lt"/>
                <a:hlinkClick r:id="rId2"/>
              </a:rPr>
              <a:t>https://www.err.ee/</a:t>
            </a:r>
            <a:r>
              <a:rPr lang="et-EE" sz="2000">
                <a:ea typeface="+mn-lt"/>
                <a:cs typeface="+mn-lt"/>
              </a:rPr>
              <a:t> </a:t>
            </a:r>
          </a:p>
          <a:p>
            <a:r>
              <a:rPr lang="et-EE" sz="2000">
                <a:ea typeface="+mn-lt"/>
                <a:cs typeface="+mn-lt"/>
                <a:hlinkClick r:id="rId3"/>
              </a:rPr>
              <a:t>https://saartehaal.postimees.ee/</a:t>
            </a:r>
            <a:r>
              <a:rPr lang="et-EE" sz="2000">
                <a:ea typeface="+mn-lt"/>
                <a:cs typeface="+mn-lt"/>
              </a:rPr>
              <a:t> </a:t>
            </a:r>
          </a:p>
          <a:p>
            <a:r>
              <a:rPr lang="et-EE" sz="2000">
                <a:ea typeface="+mn-lt"/>
                <a:cs typeface="+mn-lt"/>
                <a:hlinkClick r:id="rId4"/>
              </a:rPr>
              <a:t>https://en.wikipedia.org/wiki/Baltic_Sea</a:t>
            </a:r>
            <a:r>
              <a:rPr lang="et-EE" sz="2000">
                <a:ea typeface="+mn-lt"/>
                <a:cs typeface="+mn-lt"/>
              </a:rPr>
              <a:t> </a:t>
            </a:r>
          </a:p>
          <a:p>
            <a:r>
              <a:rPr lang="et-EE" sz="2000">
                <a:ea typeface="+mn-lt"/>
                <a:cs typeface="+mn-lt"/>
                <a:hlinkClick r:id="rId5"/>
              </a:rPr>
              <a:t>https://helcom.fi/baltic-sea-trends/hazardous-subtances/sea-dumped-chemical-munitions/?utm_source</a:t>
            </a:r>
            <a:r>
              <a:rPr lang="et-EE" sz="2000">
                <a:ea typeface="+mn-lt"/>
                <a:cs typeface="+mn-lt"/>
              </a:rPr>
              <a:t> </a:t>
            </a:r>
            <a:endParaRPr lang="et-EE" sz="2000">
              <a:ea typeface="Calibri"/>
              <a:cs typeface="Calibri"/>
            </a:endParaRPr>
          </a:p>
          <a:p>
            <a:r>
              <a:rPr lang="et-EE" sz="2000">
                <a:ea typeface="+mn-lt"/>
                <a:cs typeface="+mn-lt"/>
                <a:hlinkClick r:id="rId6"/>
              </a:rPr>
              <a:t>Teadlased on eri meelt, kas Läänemerest vana sõjamoona väljatoomine on ohutu | Eesti | ERR</a:t>
            </a:r>
            <a:endParaRPr lang="et-EE" sz="2000">
              <a:ea typeface="Calibri"/>
              <a:cs typeface="Calibri"/>
            </a:endParaRPr>
          </a:p>
          <a:p>
            <a:r>
              <a:rPr lang="et-EE" sz="2000">
                <a:ea typeface="+mn-lt"/>
                <a:cs typeface="+mn-lt"/>
                <a:hlinkClick r:id="rId7"/>
              </a:rPr>
              <a:t>Canva: visuaalne komplekt kõigile</a:t>
            </a:r>
            <a:r>
              <a:rPr lang="et-EE" sz="2000">
                <a:ea typeface="Calibri"/>
                <a:cs typeface="Calibri"/>
              </a:rPr>
              <a:t> </a:t>
            </a:r>
          </a:p>
          <a:p>
            <a:r>
              <a:rPr lang="et-EE" sz="2000">
                <a:ea typeface="+mn-lt"/>
                <a:cs typeface="+mn-lt"/>
                <a:hlinkClick r:id="rId8"/>
              </a:rPr>
              <a:t>https://www.meshy.ai/discover</a:t>
            </a:r>
            <a:r>
              <a:rPr lang="et-EE" sz="2000">
                <a:ea typeface="+mn-lt"/>
                <a:cs typeface="+mn-lt"/>
              </a:rPr>
              <a:t> </a:t>
            </a:r>
          </a:p>
          <a:p>
            <a:endParaRPr lang="et-EE" sz="2400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7AF898-F8A3-723E-4E62-69909D42769D}"/>
              </a:ext>
            </a:extLst>
          </p:cNvPr>
          <p:cNvSpPr txBox="1"/>
          <p:nvPr/>
        </p:nvSpPr>
        <p:spPr>
          <a:xfrm>
            <a:off x="5562117" y="860378"/>
            <a:ext cx="5903839" cy="46012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t-EE" sz="2400">
              <a:solidFill>
                <a:srgbClr val="0D0D0D"/>
              </a:solidFill>
              <a:ea typeface="Calibri"/>
              <a:cs typeface="Calibri"/>
            </a:endParaRPr>
          </a:p>
          <a:p>
            <a:endParaRPr lang="et-EE" sz="2000">
              <a:solidFill>
                <a:srgbClr val="0D0D0D"/>
              </a:solidFill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t-EE" sz="2000">
                <a:solidFill>
                  <a:srgbClr val="0D0D0D"/>
                </a:solidFill>
                <a:ea typeface="+mn-lt"/>
                <a:cs typeface="+mn-lt"/>
                <a:hlinkClick r:id="rId9"/>
              </a:rPr>
              <a:t>Detection of Marine Oil Spill from PlanetScope Images Using CNN and Transformer Models</a:t>
            </a:r>
            <a:endParaRPr lang="et-EE" sz="200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t-EE" sz="2000">
                <a:solidFill>
                  <a:srgbClr val="0D0D0D"/>
                </a:solidFill>
                <a:ea typeface="+mn-lt"/>
                <a:cs typeface="+mn-lt"/>
                <a:hlinkClick r:id="rId10"/>
              </a:rPr>
              <a:t>Design and Validation of an Eco-Compatible Autonomous Drone for Microplastic Monitoring in Port Environments</a:t>
            </a:r>
            <a:endParaRPr lang="et-EE" sz="200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t-EE" sz="2000">
                <a:solidFill>
                  <a:srgbClr val="0D0D0D"/>
                </a:solidFill>
                <a:ea typeface="+mn-lt"/>
                <a:cs typeface="+mn-lt"/>
                <a:hlinkClick r:id="rId11"/>
              </a:rPr>
              <a:t>Development of the Artificial Intelligence and Optical Sensing Methods for Oil Pollution Monitoring of the Sea by Drones</a:t>
            </a:r>
            <a:endParaRPr lang="et-EE" sz="200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t-EE" sz="2000">
                <a:solidFill>
                  <a:srgbClr val="0D0D0D"/>
                </a:solidFill>
                <a:ea typeface="+mn-lt"/>
                <a:cs typeface="+mn-lt"/>
                <a:hlinkClick r:id="rId12"/>
              </a:rPr>
              <a:t>Toward Large-Scale Autonomous Monitoring and Sensing of Underwater Pollutants</a:t>
            </a:r>
            <a:endParaRPr lang="et-EE" sz="200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t-EE" sz="2000">
                <a:solidFill>
                  <a:srgbClr val="0D0D0D"/>
                </a:solidFill>
                <a:ea typeface="+mn-lt"/>
                <a:cs typeface="+mn-lt"/>
                <a:hlinkClick r:id="rId13"/>
              </a:rPr>
              <a:t>Using Robots to Clean Oil Spills | RoboticsTomorrow</a:t>
            </a:r>
            <a:endParaRPr lang="et-EE" sz="2000">
              <a:ea typeface="Calibri" panose="020F0502020204030204"/>
              <a:cs typeface="Calibri" panose="020F0502020204030204"/>
            </a:endParaRPr>
          </a:p>
          <a:p>
            <a:endParaRPr lang="et-EE" sz="1100">
              <a:solidFill>
                <a:srgbClr val="5D5D5D"/>
              </a:solidFill>
              <a:ea typeface="Calibri"/>
              <a:cs typeface="Calibri"/>
            </a:endParaRPr>
          </a:p>
          <a:p>
            <a:endParaRPr lang="et-EE">
              <a:solidFill>
                <a:srgbClr val="00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6127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807521E-3021-E8B8-238E-9BF8ACB8D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436" y="-226427"/>
            <a:ext cx="9663364" cy="1927141"/>
          </a:xfrm>
        </p:spPr>
        <p:txBody>
          <a:bodyPr/>
          <a:lstStyle/>
          <a:p>
            <a:r>
              <a:rPr lang="et-EE">
                <a:ea typeface="Calibri Light"/>
                <a:cs typeface="Calibri Light"/>
              </a:rPr>
              <a:t>"The sea"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AD61D199-F276-FDA1-8B62-0A6CA1508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9460" y="543619"/>
            <a:ext cx="7564805" cy="511673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You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people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who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brought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troubles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to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the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sea,</a:t>
            </a:r>
          </a:p>
          <a:p>
            <a:pPr marL="0" indent="0">
              <a:buNone/>
            </a:pP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Come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together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–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conspire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,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rebuild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your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waters</a:t>
            </a:r>
            <a:endParaRPr lang="et-EE" sz="2000" i="1">
              <a:latin typeface="Times New Roman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that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sea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which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once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fed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you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O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nation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,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you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who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fouled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the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deep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,</a:t>
            </a:r>
          </a:p>
          <a:p>
            <a:pPr marL="0" indent="0">
              <a:buNone/>
            </a:pP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the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sea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that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sustained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you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- </a:t>
            </a:r>
          </a:p>
          <a:p>
            <a:pPr marL="0" indent="0">
              <a:buNone/>
            </a:pP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O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you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who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now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dread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the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waves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, </a:t>
            </a:r>
          </a:p>
          <a:p>
            <a:pPr marL="0" indent="0">
              <a:buNone/>
            </a:pP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Why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would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you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lay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waste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to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your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own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ocean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?</a:t>
            </a:r>
          </a:p>
          <a:p>
            <a:pPr marL="0" indent="0">
              <a:buNone/>
            </a:pP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O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human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,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undo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your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error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and</a:t>
            </a:r>
          </a:p>
          <a:p>
            <a:pPr marL="0" indent="0">
              <a:buNone/>
            </a:pP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save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what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you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have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already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doomed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The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more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harm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,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the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sharper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the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pain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So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rise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,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people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–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let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us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lift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ourselves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as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one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,</a:t>
            </a:r>
          </a:p>
          <a:p>
            <a:pPr marL="0" indent="0">
              <a:buNone/>
            </a:pP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with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all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our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force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, </a:t>
            </a:r>
          </a:p>
          <a:p>
            <a:pPr marL="0" indent="0">
              <a:buNone/>
            </a:pP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to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uproot</a:t>
            </a:r>
            <a:endParaRPr lang="et-EE" sz="2000" i="1">
              <a:latin typeface="Times New Roman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our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own</a:t>
            </a:r>
            <a:r>
              <a:rPr lang="et-EE" sz="2000" i="1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et-EE" sz="2000" i="1" err="1">
                <a:latin typeface="Times New Roman"/>
                <a:ea typeface="Calibri" panose="020F0502020204030204"/>
                <a:cs typeface="Calibri" panose="020F0502020204030204"/>
              </a:rPr>
              <a:t>wickedness</a:t>
            </a:r>
            <a:endParaRPr lang="et-EE" sz="200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t-EE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24249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m 6" descr="Uma imagem com texto, captura de ecrã, Tipo de letra, design gráfico&#10;&#10;Descrição gerada automaticamente">
            <a:extLst>
              <a:ext uri="{FF2B5EF4-FFF2-40B4-BE49-F238E27FC236}">
                <a16:creationId xmlns:a16="http://schemas.microsoft.com/office/drawing/2014/main" id="{20CFA5A0-795B-5D43-3B90-8809B10019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50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3fdaf8e-f863-4fc8-8c83-bf5831ff5d4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5CED86E5FF1249888931A01F59FA9B" ma:contentTypeVersion="5" ma:contentTypeDescription="Create a new document." ma:contentTypeScope="" ma:versionID="2e034660f35ac79ae5a74756ad3244c4">
  <xsd:schema xmlns:xsd="http://www.w3.org/2001/XMLSchema" xmlns:xs="http://www.w3.org/2001/XMLSchema" xmlns:p="http://schemas.microsoft.com/office/2006/metadata/properties" xmlns:ns3="a3fdaf8e-f863-4fc8-8c83-bf5831ff5d40" targetNamespace="http://schemas.microsoft.com/office/2006/metadata/properties" ma:root="true" ma:fieldsID="bc916e1de2ebff215e6a1ab60a83a40d" ns3:_="">
    <xsd:import namespace="a3fdaf8e-f863-4fc8-8c83-bf5831ff5d4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daf8e-f863-4fc8-8c83-bf5831ff5d4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999230-8A24-49F1-9E63-48489A4C5D2D}">
  <ds:schemaRefs>
    <ds:schemaRef ds:uri="a3fdaf8e-f863-4fc8-8c83-bf5831ff5d4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4C7370D-A2E2-4D3E-9BF5-4BEF8E54F46C}">
  <ds:schemaRefs>
    <ds:schemaRef ds:uri="a3fdaf8e-f863-4fc8-8c83-bf5831ff5d4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99BBCB8-77A2-4E38-8B70-EE1CCAA381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513</Words>
  <Application>Microsoft Office PowerPoint</Application>
  <PresentationFormat>Laiekraan</PresentationFormat>
  <Paragraphs>82</Paragraphs>
  <Slides>12</Slides>
  <Notes>0</Notes>
  <HiddenSlides>0</HiddenSlides>
  <MMClips>1</MMClips>
  <ScaleCrop>false</ScaleCrop>
  <HeadingPairs>
    <vt:vector size="6" baseType="variant">
      <vt:variant>
        <vt:lpstr>Kasutatud fondid</vt:lpstr>
      </vt:variant>
      <vt:variant>
        <vt:i4>7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12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Montserrat</vt:lpstr>
      <vt:lpstr>Palatino Linotype</vt:lpstr>
      <vt:lpstr>Times New Roman</vt:lpstr>
      <vt:lpstr>Tema do Office</vt:lpstr>
      <vt:lpstr>PowerPointi esitlus</vt:lpstr>
      <vt:lpstr>Floating sensor for Ocean Pollution Detection and Cleanup</vt:lpstr>
      <vt:lpstr>Our problem </vt:lpstr>
      <vt:lpstr>Our solution –turtle-shaped floatation device made from recycled materials</vt:lpstr>
      <vt:lpstr>Additional angles and info</vt:lpstr>
      <vt:lpstr>For raising awareness- A game for youngsters</vt:lpstr>
      <vt:lpstr>Gameplay      Canva</vt:lpstr>
      <vt:lpstr>Educational questions</vt:lpstr>
      <vt:lpstr>SEA CLEANUP DELUXE</vt:lpstr>
      <vt:lpstr>Citing sources</vt:lpstr>
      <vt:lpstr>"The sea"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Joana Palmeiro</dc:creator>
  <cp:lastModifiedBy>Maidu Varik</cp:lastModifiedBy>
  <cp:revision>3</cp:revision>
  <dcterms:created xsi:type="dcterms:W3CDTF">2024-01-12T12:15:02Z</dcterms:created>
  <dcterms:modified xsi:type="dcterms:W3CDTF">2025-11-12T15:46:11Z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0x0101006B5CED86E5FF1249888931A01F59FA9B</vt:lpwstr>
  </property>
</Properties>
</file>