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76" r:id="rId6"/>
    <p:sldId id="258" r:id="rId7"/>
    <p:sldId id="259" r:id="rId8"/>
    <p:sldId id="261" r:id="rId9"/>
    <p:sldId id="270" r:id="rId10"/>
    <p:sldId id="272" r:id="rId11"/>
    <p:sldId id="260" r:id="rId12"/>
    <p:sldId id="264" r:id="rId13"/>
    <p:sldId id="263" r:id="rId14"/>
    <p:sldId id="267" r:id="rId15"/>
    <p:sldId id="275" r:id="rId16"/>
    <p:sldId id="269" r:id="rId17"/>
    <p:sldId id="277" r:id="rId18"/>
    <p:sldId id="280" r:id="rId19"/>
    <p:sldId id="279" r:id="rId20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rbel Light" panose="020B0303020204020204" pitchFamily="34" charset="0"/>
      <p:regular r:id="rId25"/>
      <p:italic r:id="rId26"/>
    </p:embeddedFont>
    <p:embeddedFont>
      <p:font typeface="Titillium Web 2" panose="020B0604020202020204" charset="0"/>
      <p:regular r:id="rId27"/>
    </p:embeddedFont>
    <p:embeddedFont>
      <p:font typeface="Titillium Web 3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FB621D-4A93-4501-8B95-65C65682E02A}" v="2" dt="2024-10-22T10:33:53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4" autoAdjust="0"/>
    <p:restoredTop sz="94622" autoAdjust="0"/>
  </p:normalViewPr>
  <p:slideViewPr>
    <p:cSldViewPr>
      <p:cViewPr varScale="1">
        <p:scale>
          <a:sx n="52" d="100"/>
          <a:sy n="52" d="100"/>
        </p:scale>
        <p:origin x="3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4XV6Oyo2AeswB3GcRP6owPf3p3PR5bWJ/view?usp=sharing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youtu.be/oBOqQBV9EK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Freeform 3"/>
          <p:cNvSpPr/>
          <p:nvPr/>
        </p:nvSpPr>
        <p:spPr>
          <a:xfrm>
            <a:off x="1028700" y="8015423"/>
            <a:ext cx="4734318" cy="1242877"/>
          </a:xfrm>
          <a:custGeom>
            <a:avLst/>
            <a:gdLst/>
            <a:ahLst/>
            <a:cxnLst/>
            <a:rect l="l" t="t" r="r" b="b"/>
            <a:pathLst>
              <a:path w="4734318" h="1242877">
                <a:moveTo>
                  <a:pt x="0" y="0"/>
                </a:moveTo>
                <a:lnTo>
                  <a:pt x="4734318" y="0"/>
                </a:lnTo>
                <a:lnTo>
                  <a:pt x="4734318" y="1242877"/>
                </a:lnTo>
                <a:lnTo>
                  <a:pt x="0" y="1242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-51309" y="4864195"/>
            <a:ext cx="5814327" cy="106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3"/>
              </a:lnSpc>
            </a:pPr>
            <a:r>
              <a:rPr lang="en-US" sz="6000" dirty="0">
                <a:solidFill>
                  <a:srgbClr val="FFFFFF"/>
                </a:solidFill>
                <a:latin typeface="Corbel Light" panose="020B0303020204020204" pitchFamily="34" charset="0"/>
              </a:rPr>
              <a:t>Team: ULMTD</a:t>
            </a:r>
          </a:p>
          <a:p>
            <a:pPr algn="r">
              <a:lnSpc>
                <a:spcPts val="4203"/>
              </a:lnSpc>
            </a:pPr>
            <a:endParaRPr lang="en-US" sz="3258" dirty="0">
              <a:solidFill>
                <a:srgbClr val="FFFFFF"/>
              </a:solidFill>
              <a:latin typeface="Titillium Web 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886668" y="8860861"/>
            <a:ext cx="3372632" cy="397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79"/>
              </a:lnSpc>
            </a:pPr>
            <a:r>
              <a:rPr lang="en-US" sz="2799">
                <a:solidFill>
                  <a:srgbClr val="FFFFFF"/>
                </a:solidFill>
                <a:latin typeface="Titillium Web 3"/>
              </a:rPr>
              <a:t>www.digieduhack.com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1" y="910409"/>
            <a:ext cx="2857499" cy="1489892"/>
          </a:xfrm>
          <a:custGeom>
            <a:avLst/>
            <a:gdLst/>
            <a:ahLst/>
            <a:cxnLst/>
            <a:rect l="l" t="t" r="r" b="b"/>
            <a:pathLst>
              <a:path w="4633227" h="2569196">
                <a:moveTo>
                  <a:pt x="0" y="0"/>
                </a:moveTo>
                <a:lnTo>
                  <a:pt x="4633227" y="0"/>
                </a:lnTo>
                <a:lnTo>
                  <a:pt x="4633227" y="2569196"/>
                </a:lnTo>
                <a:lnTo>
                  <a:pt x="0" y="25691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FCA07041-A3C1-4235-9EFA-21A3CCCD9086}"/>
              </a:ext>
            </a:extLst>
          </p:cNvPr>
          <p:cNvGrpSpPr/>
          <p:nvPr/>
        </p:nvGrpSpPr>
        <p:grpSpPr>
          <a:xfrm flipV="1">
            <a:off x="1143000" y="4412791"/>
            <a:ext cx="2743200" cy="1287914"/>
            <a:chOff x="-21261" y="-1295368"/>
            <a:chExt cx="480684" cy="134304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E462450-5826-4A39-9DFD-4832E60DB1FC}"/>
                </a:ext>
              </a:extLst>
            </p:cNvPr>
            <p:cNvSpPr/>
            <p:nvPr/>
          </p:nvSpPr>
          <p:spPr>
            <a:xfrm>
              <a:off x="0" y="0"/>
              <a:ext cx="459423" cy="47676"/>
            </a:xfrm>
            <a:custGeom>
              <a:avLst/>
              <a:gdLst/>
              <a:ahLst/>
              <a:cxnLst/>
              <a:rect l="l" t="t" r="r" b="b"/>
              <a:pathLst>
                <a:path w="459423" h="47676">
                  <a:moveTo>
                    <a:pt x="0" y="0"/>
                  </a:moveTo>
                  <a:lnTo>
                    <a:pt x="459423" y="0"/>
                  </a:lnTo>
                  <a:lnTo>
                    <a:pt x="459423" y="47676"/>
                  </a:lnTo>
                  <a:lnTo>
                    <a:pt x="0" y="476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BBD5324E-10D0-402C-9A41-2BB64C187DFB}"/>
                </a:ext>
              </a:extLst>
            </p:cNvPr>
            <p:cNvSpPr txBox="1"/>
            <p:nvPr/>
          </p:nvSpPr>
          <p:spPr>
            <a:xfrm>
              <a:off x="-21261" y="-1295368"/>
              <a:ext cx="459423" cy="66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 dirty="0"/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85FB9077-A2E9-4D6C-929C-1B4906083AE5}"/>
              </a:ext>
            </a:extLst>
          </p:cNvPr>
          <p:cNvSpPr txBox="1"/>
          <p:nvPr/>
        </p:nvSpPr>
        <p:spPr>
          <a:xfrm>
            <a:off x="-1928127" y="3648575"/>
            <a:ext cx="5814327" cy="106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3"/>
              </a:lnSpc>
            </a:pPr>
            <a:r>
              <a:rPr lang="en-US" sz="6000" dirty="0" err="1">
                <a:solidFill>
                  <a:srgbClr val="FFFFFF"/>
                </a:solidFill>
                <a:latin typeface="Titillium Web 2"/>
              </a:rPr>
              <a:t>Quizzler</a:t>
            </a:r>
            <a:endParaRPr lang="en-US" sz="6000" dirty="0">
              <a:solidFill>
                <a:srgbClr val="FFFFFF"/>
              </a:solidFill>
              <a:latin typeface="Titillium Web 2"/>
            </a:endParaRPr>
          </a:p>
          <a:p>
            <a:pPr algn="r">
              <a:lnSpc>
                <a:spcPts val="4203"/>
              </a:lnSpc>
            </a:pPr>
            <a:endParaRPr lang="en-US" sz="3258" dirty="0">
              <a:solidFill>
                <a:srgbClr val="FFFFFF"/>
              </a:solidFill>
              <a:latin typeface="Titillium Web 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78B6E0-12CB-4628-A9AC-0F69AF096014}"/>
              </a:ext>
            </a:extLst>
          </p:cNvPr>
          <p:cNvSpPr txBox="1"/>
          <p:nvPr/>
        </p:nvSpPr>
        <p:spPr>
          <a:xfrm>
            <a:off x="6019800" y="4229100"/>
            <a:ext cx="1150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+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94B79A-94F6-406A-ADF4-16AE0F298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1" y="3543300"/>
            <a:ext cx="2544907" cy="25449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9EF682-1320-4D1F-8165-AFA682F7A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547" y="3619500"/>
            <a:ext cx="2544907" cy="2544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836682-3B42-4EE8-95C9-58D785D51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93" y="3871046"/>
            <a:ext cx="2544908" cy="2544908"/>
          </a:xfrm>
          <a:prstGeom prst="rect">
            <a:avLst/>
          </a:prstGeom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B7D0904B-A6DB-46E9-8144-42B8915C25C8}"/>
              </a:ext>
            </a:extLst>
          </p:cNvPr>
          <p:cNvSpPr/>
          <p:nvPr/>
        </p:nvSpPr>
        <p:spPr>
          <a:xfrm>
            <a:off x="0" y="10020300"/>
            <a:ext cx="18288000" cy="341764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655C1-9318-42A2-A190-77484CE5ABFB}"/>
              </a:ext>
            </a:extLst>
          </p:cNvPr>
          <p:cNvSpPr txBox="1"/>
          <p:nvPr/>
        </p:nvSpPr>
        <p:spPr>
          <a:xfrm>
            <a:off x="11277600" y="4107123"/>
            <a:ext cx="1150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=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F0289B-D113-41A9-A129-1EDF9C948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0" y="-495300"/>
            <a:ext cx="4723913" cy="32314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825105-77C4-43A8-89F4-A57F924A18AD}"/>
              </a:ext>
            </a:extLst>
          </p:cNvPr>
          <p:cNvSpPr txBox="1"/>
          <p:nvPr/>
        </p:nvSpPr>
        <p:spPr>
          <a:xfrm>
            <a:off x="3124200" y="6409151"/>
            <a:ext cx="1150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STUDYING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E93232-C8D4-4936-BBA5-5EA6643F8267}"/>
              </a:ext>
            </a:extLst>
          </p:cNvPr>
          <p:cNvSpPr txBox="1"/>
          <p:nvPr/>
        </p:nvSpPr>
        <p:spPr>
          <a:xfrm>
            <a:off x="3504713" y="6408360"/>
            <a:ext cx="1150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ARTIFICIAL</a:t>
            </a:r>
            <a:br>
              <a:rPr lang="en-US" sz="3200" b="1" dirty="0"/>
            </a:br>
            <a:r>
              <a:rPr lang="en-US" sz="3200" b="1" dirty="0"/>
              <a:t>INTELLIGENCE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930650-34F2-441E-9BA6-B8A68E2F2EAE}"/>
              </a:ext>
            </a:extLst>
          </p:cNvPr>
          <p:cNvSpPr txBox="1"/>
          <p:nvPr/>
        </p:nvSpPr>
        <p:spPr>
          <a:xfrm>
            <a:off x="8458200" y="6277562"/>
            <a:ext cx="1150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STRESS – FREE</a:t>
            </a:r>
          </a:p>
          <a:p>
            <a:pPr algn="ctr"/>
            <a:r>
              <a:rPr lang="en-US" sz="3200" b="1" dirty="0"/>
              <a:t>LEARNING ENVIORMENT</a:t>
            </a:r>
          </a:p>
        </p:txBody>
      </p:sp>
    </p:spTree>
    <p:extLst>
      <p:ext uri="{BB962C8B-B14F-4D97-AF65-F5344CB8AC3E}">
        <p14:creationId xmlns:p14="http://schemas.microsoft.com/office/powerpoint/2010/main" val="215100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0" y="5124450"/>
            <a:ext cx="1227199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01 – What is </a:t>
            </a:r>
            <a:r>
              <a:rPr lang="en-US" sz="11015" dirty="0" err="1">
                <a:solidFill>
                  <a:srgbClr val="FFFFFF"/>
                </a:solidFill>
                <a:latin typeface="Titillium Web 2"/>
              </a:rPr>
              <a:t>Quizzler</a:t>
            </a:r>
            <a:endParaRPr lang="en-US" sz="11015" dirty="0">
              <a:solidFill>
                <a:srgbClr val="FFFFFF"/>
              </a:solidFill>
              <a:latin typeface="Titillium Web 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67678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736393" y="4393725"/>
            <a:ext cx="14158078" cy="3470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dirty="0" err="1"/>
              <a:t>Quizzler</a:t>
            </a:r>
            <a:r>
              <a:rPr lang="en-US" sz="2400" dirty="0"/>
              <a:t> is an AI-powered platform that generates interactive quizzes based on user-provided lesson content.</a:t>
            </a: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tillium Web 2"/>
            </a:endParaRP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Users can upload text or documents, and the AI analyzes and creates personalized quizzes.</a:t>
            </a: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tillium Web 2"/>
            </a:endParaRP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It allows for both simplified and enhanced learning experiences, with instant feedback and performance tracking.</a:t>
            </a: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tillium Web 2"/>
            </a:endParaRPr>
          </a:p>
          <a:p>
            <a:pPr marL="342900" indent="-3429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dirty="0" err="1"/>
              <a:t>Quizzler</a:t>
            </a:r>
            <a:r>
              <a:rPr lang="en-US" sz="2400" dirty="0"/>
              <a:t> aims to make learning engaging, adaptive, and efficient by combining AI and gamification.</a:t>
            </a:r>
            <a:endParaRPr lang="en-US" sz="2400" dirty="0">
              <a:solidFill>
                <a:srgbClr val="000000"/>
              </a:solidFill>
              <a:latin typeface="Titillium Web 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12200" y="971550"/>
            <a:ext cx="677760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What is </a:t>
            </a:r>
            <a:r>
              <a:rPr lang="en-US" sz="7000" dirty="0" err="1">
                <a:solidFill>
                  <a:srgbClr val="000000"/>
                </a:solidFill>
                <a:latin typeface="Titillium Web 2"/>
              </a:rPr>
              <a:t>Quizzler</a:t>
            </a:r>
            <a:endParaRPr lang="en-US" sz="7000" dirty="0">
              <a:solidFill>
                <a:srgbClr val="000000"/>
              </a:solidFill>
              <a:latin typeface="Titillium Web 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6940" y="617991"/>
            <a:ext cx="2144508" cy="219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>
                <a:solidFill>
                  <a:srgbClr val="000000"/>
                </a:solidFill>
                <a:latin typeface="Titillium Web 2"/>
              </a:rPr>
              <a:t>01</a:t>
            </a:r>
          </a:p>
        </p:txBody>
      </p:sp>
      <p:sp>
        <p:nvSpPr>
          <p:cNvPr id="8" name="Freeform 8"/>
          <p:cNvSpPr/>
          <p:nvPr/>
        </p:nvSpPr>
        <p:spPr>
          <a:xfrm>
            <a:off x="-184523" y="3059265"/>
            <a:ext cx="7999955" cy="583500"/>
          </a:xfrm>
          <a:custGeom>
            <a:avLst/>
            <a:gdLst/>
            <a:ahLst/>
            <a:cxnLst/>
            <a:rect l="l" t="t" r="r" b="b"/>
            <a:pathLst>
              <a:path w="7999955" h="583500">
                <a:moveTo>
                  <a:pt x="0" y="0"/>
                </a:moveTo>
                <a:lnTo>
                  <a:pt x="7999956" y="0"/>
                </a:lnTo>
                <a:lnTo>
                  <a:pt x="7999956" y="583500"/>
                </a:lnTo>
                <a:lnTo>
                  <a:pt x="0" y="58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34749" b="-73628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36940" y="3081792"/>
            <a:ext cx="3562353" cy="4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Titillium Web 2"/>
              </a:rPr>
              <a:t>About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02 – How it works?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67678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2200" y="901543"/>
            <a:ext cx="869839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How it works?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52" name="Freeform 52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8" name="직사각형 1224">
            <a:extLst>
              <a:ext uri="{FF2B5EF4-FFF2-40B4-BE49-F238E27FC236}">
                <a16:creationId xmlns:a16="http://schemas.microsoft.com/office/drawing/2014/main" id="{C3D18512-5473-4D23-8C6C-CA729B3839B4}"/>
              </a:ext>
            </a:extLst>
          </p:cNvPr>
          <p:cNvSpPr/>
          <p:nvPr/>
        </p:nvSpPr>
        <p:spPr>
          <a:xfrm>
            <a:off x="3281448" y="7724713"/>
            <a:ext cx="7258885" cy="14211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9" name="직사각형 1225">
            <a:extLst>
              <a:ext uri="{FF2B5EF4-FFF2-40B4-BE49-F238E27FC236}">
                <a16:creationId xmlns:a16="http://schemas.microsoft.com/office/drawing/2014/main" id="{146CBA82-D6E0-4E3D-A133-3F0B68FFC2CE}"/>
              </a:ext>
            </a:extLst>
          </p:cNvPr>
          <p:cNvSpPr/>
          <p:nvPr/>
        </p:nvSpPr>
        <p:spPr>
          <a:xfrm>
            <a:off x="4379722" y="6050361"/>
            <a:ext cx="7258885" cy="14211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70" name="직사각형 1226">
            <a:extLst>
              <a:ext uri="{FF2B5EF4-FFF2-40B4-BE49-F238E27FC236}">
                <a16:creationId xmlns:a16="http://schemas.microsoft.com/office/drawing/2014/main" id="{ABD0AFCE-78A8-41CC-A18C-FFB14D887C1D}"/>
              </a:ext>
            </a:extLst>
          </p:cNvPr>
          <p:cNvSpPr/>
          <p:nvPr/>
        </p:nvSpPr>
        <p:spPr>
          <a:xfrm>
            <a:off x="5498640" y="4384177"/>
            <a:ext cx="7258885" cy="1399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71" name="직사각형 1227">
            <a:extLst>
              <a:ext uri="{FF2B5EF4-FFF2-40B4-BE49-F238E27FC236}">
                <a16:creationId xmlns:a16="http://schemas.microsoft.com/office/drawing/2014/main" id="{2B3B06CE-B5B8-496D-84B4-C99973F789E4}"/>
              </a:ext>
            </a:extLst>
          </p:cNvPr>
          <p:cNvSpPr/>
          <p:nvPr/>
        </p:nvSpPr>
        <p:spPr>
          <a:xfrm>
            <a:off x="6558071" y="2823281"/>
            <a:ext cx="7258885" cy="1363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5" name="TextBox 1228">
            <a:extLst>
              <a:ext uri="{FF2B5EF4-FFF2-40B4-BE49-F238E27FC236}">
                <a16:creationId xmlns:a16="http://schemas.microsoft.com/office/drawing/2014/main" id="{7D92281E-208B-4510-A4DB-130C53429B3C}"/>
              </a:ext>
            </a:extLst>
          </p:cNvPr>
          <p:cNvSpPr txBox="1"/>
          <p:nvPr/>
        </p:nvSpPr>
        <p:spPr>
          <a:xfrm>
            <a:off x="3448117" y="7967599"/>
            <a:ext cx="1134083" cy="7848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ko-KR" sz="45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5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3336D2C-99AA-4107-9094-CE4E5527DACC}"/>
              </a:ext>
            </a:extLst>
          </p:cNvPr>
          <p:cNvGrpSpPr/>
          <p:nvPr/>
        </p:nvGrpSpPr>
        <p:grpSpPr>
          <a:xfrm>
            <a:off x="4729819" y="7777207"/>
            <a:ext cx="5457695" cy="1103011"/>
            <a:chOff x="910640" y="2894960"/>
            <a:chExt cx="1532758" cy="2153680"/>
          </a:xfrm>
        </p:grpSpPr>
        <p:sp>
          <p:nvSpPr>
            <p:cNvPr id="77" name="TextBox 1233">
              <a:extLst>
                <a:ext uri="{FF2B5EF4-FFF2-40B4-BE49-F238E27FC236}">
                  <a16:creationId xmlns:a16="http://schemas.microsoft.com/office/drawing/2014/main" id="{8CBBF009-EF4B-4CD5-8258-D0F8CE611BCE}"/>
                </a:ext>
              </a:extLst>
            </p:cNvPr>
            <p:cNvSpPr txBox="1"/>
            <p:nvPr/>
          </p:nvSpPr>
          <p:spPr>
            <a:xfrm>
              <a:off x="910640" y="2894960"/>
              <a:ext cx="1527408" cy="9314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bg1"/>
                  </a:solidFill>
                  <a:cs typeface="Arial" pitchFamily="34" charset="0"/>
                </a:rPr>
                <a:t>Upload lessons</a:t>
              </a:r>
              <a:endParaRPr lang="ko-KR" altLang="en-US" sz="2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8" name="TextBox 1234">
              <a:extLst>
                <a:ext uri="{FF2B5EF4-FFF2-40B4-BE49-F238E27FC236}">
                  <a16:creationId xmlns:a16="http://schemas.microsoft.com/office/drawing/2014/main" id="{D364806B-D553-4CA5-AFD6-7940072815B2}"/>
                </a:ext>
              </a:extLst>
            </p:cNvPr>
            <p:cNvSpPr txBox="1"/>
            <p:nvPr/>
          </p:nvSpPr>
          <p:spPr>
            <a:xfrm>
              <a:off x="915990" y="3666460"/>
              <a:ext cx="1527408" cy="138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solidFill>
                    <a:schemeClr val="bg1"/>
                  </a:solidFill>
                  <a:cs typeface="Arial" pitchFamily="34" charset="0"/>
                </a:rPr>
                <a:t>Users upload lessons content in (PDF, TEXT DOCX or PPT) format. </a:t>
              </a:r>
            </a:p>
          </p:txBody>
        </p:sp>
      </p:grpSp>
      <p:sp>
        <p:nvSpPr>
          <p:cNvPr id="79" name="TextBox 1228">
            <a:extLst>
              <a:ext uri="{FF2B5EF4-FFF2-40B4-BE49-F238E27FC236}">
                <a16:creationId xmlns:a16="http://schemas.microsoft.com/office/drawing/2014/main" id="{7D92281E-208B-4510-A4DB-130C53429B3C}"/>
              </a:ext>
            </a:extLst>
          </p:cNvPr>
          <p:cNvSpPr txBox="1"/>
          <p:nvPr/>
        </p:nvSpPr>
        <p:spPr>
          <a:xfrm>
            <a:off x="4729819" y="6323659"/>
            <a:ext cx="930728" cy="7848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ko-KR" sz="45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5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3336D2C-99AA-4107-9094-CE4E5527DACC}"/>
              </a:ext>
            </a:extLst>
          </p:cNvPr>
          <p:cNvGrpSpPr/>
          <p:nvPr/>
        </p:nvGrpSpPr>
        <p:grpSpPr>
          <a:xfrm>
            <a:off x="5972987" y="6184968"/>
            <a:ext cx="5205560" cy="1032779"/>
            <a:chOff x="910640" y="2887690"/>
            <a:chExt cx="1527408" cy="2048027"/>
          </a:xfrm>
        </p:grpSpPr>
        <p:sp>
          <p:nvSpPr>
            <p:cNvPr id="81" name="TextBox 1233">
              <a:extLst>
                <a:ext uri="{FF2B5EF4-FFF2-40B4-BE49-F238E27FC236}">
                  <a16:creationId xmlns:a16="http://schemas.microsoft.com/office/drawing/2014/main" id="{8CBBF009-EF4B-4CD5-8258-D0F8CE611BCE}"/>
                </a:ext>
              </a:extLst>
            </p:cNvPr>
            <p:cNvSpPr txBox="1"/>
            <p:nvPr/>
          </p:nvSpPr>
          <p:spPr>
            <a:xfrm>
              <a:off x="910640" y="2887690"/>
              <a:ext cx="1527408" cy="9460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bg1"/>
                  </a:solidFill>
                  <a:cs typeface="Arial" pitchFamily="34" charset="0"/>
                </a:rPr>
                <a:t>Choose option</a:t>
              </a:r>
              <a:endParaRPr lang="ko-KR" altLang="en-US" sz="2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2" name="TextBox 1234">
              <a:extLst>
                <a:ext uri="{FF2B5EF4-FFF2-40B4-BE49-F238E27FC236}">
                  <a16:creationId xmlns:a16="http://schemas.microsoft.com/office/drawing/2014/main" id="{D364806B-D553-4CA5-AFD6-7940072815B2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403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solidFill>
                    <a:schemeClr val="bg1"/>
                  </a:solidFill>
                  <a:cs typeface="Arial" pitchFamily="34" charset="0"/>
                </a:rPr>
                <a:t>Users choose between text enhance or quiz based on content.</a:t>
              </a:r>
            </a:p>
          </p:txBody>
        </p:sp>
      </p:grpSp>
      <p:sp>
        <p:nvSpPr>
          <p:cNvPr id="91" name="TextBox 1228">
            <a:extLst>
              <a:ext uri="{FF2B5EF4-FFF2-40B4-BE49-F238E27FC236}">
                <a16:creationId xmlns:a16="http://schemas.microsoft.com/office/drawing/2014/main" id="{7D92281E-208B-4510-A4DB-130C53429B3C}"/>
              </a:ext>
            </a:extLst>
          </p:cNvPr>
          <p:cNvSpPr txBox="1"/>
          <p:nvPr/>
        </p:nvSpPr>
        <p:spPr>
          <a:xfrm>
            <a:off x="6755086" y="3111439"/>
            <a:ext cx="930728" cy="7848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ko-KR" sz="45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5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3336D2C-99AA-4107-9094-CE4E5527DACC}"/>
              </a:ext>
            </a:extLst>
          </p:cNvPr>
          <p:cNvGrpSpPr/>
          <p:nvPr/>
        </p:nvGrpSpPr>
        <p:grpSpPr>
          <a:xfrm>
            <a:off x="7992195" y="2876602"/>
            <a:ext cx="5205560" cy="1340556"/>
            <a:chOff x="910640" y="2887690"/>
            <a:chExt cx="1527408" cy="2658357"/>
          </a:xfrm>
        </p:grpSpPr>
        <p:sp>
          <p:nvSpPr>
            <p:cNvPr id="93" name="TextBox 1233">
              <a:extLst>
                <a:ext uri="{FF2B5EF4-FFF2-40B4-BE49-F238E27FC236}">
                  <a16:creationId xmlns:a16="http://schemas.microsoft.com/office/drawing/2014/main" id="{8CBBF009-EF4B-4CD5-8258-D0F8CE611BCE}"/>
                </a:ext>
              </a:extLst>
            </p:cNvPr>
            <p:cNvSpPr txBox="1"/>
            <p:nvPr/>
          </p:nvSpPr>
          <p:spPr>
            <a:xfrm>
              <a:off x="910640" y="2887690"/>
              <a:ext cx="1527408" cy="9460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bg1"/>
                  </a:solidFill>
                  <a:cs typeface="Arial" pitchFamily="34" charset="0"/>
                </a:rPr>
                <a:t>Track your progress </a:t>
              </a:r>
              <a:endParaRPr lang="ko-KR" altLang="en-US" sz="2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4" name="TextBox 1234">
              <a:extLst>
                <a:ext uri="{FF2B5EF4-FFF2-40B4-BE49-F238E27FC236}">
                  <a16:creationId xmlns:a16="http://schemas.microsoft.com/office/drawing/2014/main" id="{D364806B-D553-4CA5-AFD6-7940072815B2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2014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solidFill>
                    <a:schemeClr val="bg1"/>
                  </a:solidFill>
                  <a:cs typeface="Arial" pitchFamily="34" charset="0"/>
                </a:rPr>
                <a:t>Progress is tracked, and users can access leaderboards and personalized learning recommendations.</a:t>
              </a:r>
            </a:p>
          </p:txBody>
        </p:sp>
      </p:grpSp>
      <p:sp>
        <p:nvSpPr>
          <p:cNvPr id="99" name="TextBox 1228">
            <a:extLst>
              <a:ext uri="{FF2B5EF4-FFF2-40B4-BE49-F238E27FC236}">
                <a16:creationId xmlns:a16="http://schemas.microsoft.com/office/drawing/2014/main" id="{7D92281E-208B-4510-A4DB-130C53429B3C}"/>
              </a:ext>
            </a:extLst>
          </p:cNvPr>
          <p:cNvSpPr txBox="1"/>
          <p:nvPr/>
        </p:nvSpPr>
        <p:spPr>
          <a:xfrm>
            <a:off x="5791200" y="4703818"/>
            <a:ext cx="930728" cy="7848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ko-KR" sz="45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5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3336D2C-99AA-4107-9094-CE4E5527DACC}"/>
              </a:ext>
            </a:extLst>
          </p:cNvPr>
          <p:cNvGrpSpPr/>
          <p:nvPr/>
        </p:nvGrpSpPr>
        <p:grpSpPr>
          <a:xfrm>
            <a:off x="6910890" y="4481737"/>
            <a:ext cx="5210321" cy="1130819"/>
            <a:chOff x="910640" y="2458567"/>
            <a:chExt cx="1528805" cy="2242443"/>
          </a:xfrm>
        </p:grpSpPr>
        <p:sp>
          <p:nvSpPr>
            <p:cNvPr id="101" name="TextBox 1233">
              <a:extLst>
                <a:ext uri="{FF2B5EF4-FFF2-40B4-BE49-F238E27FC236}">
                  <a16:creationId xmlns:a16="http://schemas.microsoft.com/office/drawing/2014/main" id="{8CBBF009-EF4B-4CD5-8258-D0F8CE611BCE}"/>
                </a:ext>
              </a:extLst>
            </p:cNvPr>
            <p:cNvSpPr txBox="1"/>
            <p:nvPr/>
          </p:nvSpPr>
          <p:spPr>
            <a:xfrm>
              <a:off x="910640" y="2458567"/>
              <a:ext cx="1527408" cy="9460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bg1"/>
                  </a:solidFill>
                  <a:cs typeface="Arial" pitchFamily="34" charset="0"/>
                </a:rPr>
                <a:t>Complete quiz</a:t>
              </a:r>
              <a:endParaRPr lang="ko-KR" altLang="en-US" sz="2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2" name="TextBox 1234">
              <a:extLst>
                <a:ext uri="{FF2B5EF4-FFF2-40B4-BE49-F238E27FC236}">
                  <a16:creationId xmlns:a16="http://schemas.microsoft.com/office/drawing/2014/main" id="{D364806B-D553-4CA5-AFD6-7940072815B2}"/>
                </a:ext>
              </a:extLst>
            </p:cNvPr>
            <p:cNvSpPr txBox="1"/>
            <p:nvPr/>
          </p:nvSpPr>
          <p:spPr>
            <a:xfrm>
              <a:off x="912037" y="3297254"/>
              <a:ext cx="1527408" cy="1403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solidFill>
                    <a:schemeClr val="bg1"/>
                  </a:solidFill>
                  <a:cs typeface="Arial" pitchFamily="34" charset="0"/>
                </a:rPr>
                <a:t>Users complete the quiz, and AI provides instant feedback with scores and detailed analysis.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5" t="-1201"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03 – Target group</a:t>
            </a:r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67678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412200" y="971550"/>
            <a:ext cx="677760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Target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03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85700" y="2739120"/>
            <a:ext cx="1250732" cy="1250732"/>
          </a:xfrm>
          <a:custGeom>
            <a:avLst/>
            <a:gdLst/>
            <a:ahLst/>
            <a:cxnLst/>
            <a:rect l="l" t="t" r="r" b="b"/>
            <a:pathLst>
              <a:path w="1250732" h="1250732">
                <a:moveTo>
                  <a:pt x="0" y="0"/>
                </a:moveTo>
                <a:lnTo>
                  <a:pt x="1250732" y="0"/>
                </a:lnTo>
                <a:lnTo>
                  <a:pt x="1250732" y="1250732"/>
                </a:lnTo>
                <a:lnTo>
                  <a:pt x="0" y="1250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8" name="Freeform 18"/>
          <p:cNvSpPr/>
          <p:nvPr/>
        </p:nvSpPr>
        <p:spPr>
          <a:xfrm>
            <a:off x="11277600" y="7137961"/>
            <a:ext cx="1503465" cy="1503465"/>
          </a:xfrm>
          <a:custGeom>
            <a:avLst/>
            <a:gdLst/>
            <a:ahLst/>
            <a:cxnLst/>
            <a:rect l="l" t="t" r="r" b="b"/>
            <a:pathLst>
              <a:path w="1503465" h="1503465">
                <a:moveTo>
                  <a:pt x="0" y="0"/>
                </a:moveTo>
                <a:lnTo>
                  <a:pt x="1503465" y="0"/>
                </a:lnTo>
                <a:lnTo>
                  <a:pt x="1503465" y="1503465"/>
                </a:lnTo>
                <a:lnTo>
                  <a:pt x="0" y="15034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2A786A-EE20-43C3-BB87-6062C4473B0A}"/>
              </a:ext>
            </a:extLst>
          </p:cNvPr>
          <p:cNvSpPr txBox="1"/>
          <p:nvPr/>
        </p:nvSpPr>
        <p:spPr>
          <a:xfrm>
            <a:off x="2881132" y="3239562"/>
            <a:ext cx="892986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b="1" dirty="0"/>
              <a:t>Students</a:t>
            </a:r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Quick enhance and summarize homework lessons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Prepare for exams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Interactive learning methods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800" b="1" dirty="0"/>
              <a:t>Teachers and Educators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Enhance their teaching and materials for students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student progress and identify common learning gaps</a:t>
            </a:r>
          </a:p>
          <a:p>
            <a:pPr lvl="1"/>
            <a:endParaRPr lang="en-US" sz="2400" dirty="0"/>
          </a:p>
          <a:p>
            <a:pPr marL="342900" indent="-342900">
              <a:buAutoNum type="arabicPeriod"/>
            </a:pPr>
            <a:r>
              <a:rPr lang="en-US" sz="2800" b="1" dirty="0"/>
              <a:t>Life-Long learners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Self-paced learning that fits into their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Quickly understand new concepts without formal classes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04 – Why </a:t>
            </a:r>
            <a:r>
              <a:rPr lang="en-US" sz="11015" dirty="0" err="1">
                <a:solidFill>
                  <a:srgbClr val="FFFFFF"/>
                </a:solidFill>
                <a:latin typeface="Titillium Web 2"/>
              </a:rPr>
              <a:t>Quizzler</a:t>
            </a:r>
            <a:r>
              <a:rPr lang="en-US" sz="11015" dirty="0">
                <a:solidFill>
                  <a:srgbClr val="FFFFFF"/>
                </a:solidFill>
                <a:latin typeface="Titillium Web 2"/>
              </a:rPr>
              <a:t>?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412200" y="901543"/>
            <a:ext cx="869839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Benefits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04</a:t>
            </a:r>
          </a:p>
        </p:txBody>
      </p:sp>
      <p:sp>
        <p:nvSpPr>
          <p:cNvPr id="61" name="Freeform 61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E9FB8EA-721E-4096-8191-8BEA9EA166DE}"/>
              </a:ext>
            </a:extLst>
          </p:cNvPr>
          <p:cNvGrpSpPr/>
          <p:nvPr/>
        </p:nvGrpSpPr>
        <p:grpSpPr>
          <a:xfrm>
            <a:off x="11343406" y="7194653"/>
            <a:ext cx="3886248" cy="1710945"/>
            <a:chOff x="993672" y="3698889"/>
            <a:chExt cx="2524402" cy="1636724"/>
          </a:xfrm>
        </p:grpSpPr>
        <p:sp>
          <p:nvSpPr>
            <p:cNvPr id="94" name="TextBox 3">
              <a:extLst>
                <a:ext uri="{FF2B5EF4-FFF2-40B4-BE49-F238E27FC236}">
                  <a16:creationId xmlns:a16="http://schemas.microsoft.com/office/drawing/2014/main" id="{AD4F7F52-D9B7-4FFB-8AD2-7A7F078595A5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45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use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5" name="TextBox 4">
              <a:extLst>
                <a:ext uri="{FF2B5EF4-FFF2-40B4-BE49-F238E27FC236}">
                  <a16:creationId xmlns:a16="http://schemas.microsoft.com/office/drawing/2014/main" id="{71A7C04F-3729-475D-B571-DC7BD0BE28C9}"/>
                </a:ext>
              </a:extLst>
            </p:cNvPr>
            <p:cNvSpPr txBox="1"/>
            <p:nvPr/>
          </p:nvSpPr>
          <p:spPr>
            <a:xfrm>
              <a:off x="993672" y="4069586"/>
              <a:ext cx="2524402" cy="126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Platform is easy to use with a simple interface that allows users to upload lessons, take quizzes, and track progress effortlessly.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CFFC85B-E6BD-4063-8DDA-441B0DE08E8C}"/>
              </a:ext>
            </a:extLst>
          </p:cNvPr>
          <p:cNvGrpSpPr/>
          <p:nvPr/>
        </p:nvGrpSpPr>
        <p:grpSpPr>
          <a:xfrm>
            <a:off x="3191934" y="7525891"/>
            <a:ext cx="3561639" cy="1790401"/>
            <a:chOff x="854256" y="3698891"/>
            <a:chExt cx="2324083" cy="1712732"/>
          </a:xfrm>
        </p:grpSpPr>
        <p:sp>
          <p:nvSpPr>
            <p:cNvPr id="92" name="TextBox 6">
              <a:extLst>
                <a:ext uri="{FF2B5EF4-FFF2-40B4-BE49-F238E27FC236}">
                  <a16:creationId xmlns:a16="http://schemas.microsoft.com/office/drawing/2014/main" id="{16206D1D-B4D8-42F9-9229-E0E93200D4C6}"/>
                </a:ext>
              </a:extLst>
            </p:cNvPr>
            <p:cNvSpPr txBox="1"/>
            <p:nvPr/>
          </p:nvSpPr>
          <p:spPr>
            <a:xfrm>
              <a:off x="854256" y="3698891"/>
              <a:ext cx="2128830" cy="45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500" b="1" dirty="0"/>
                <a:t>Multi-Subject Support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3" name="TextBox 7">
              <a:extLst>
                <a:ext uri="{FF2B5EF4-FFF2-40B4-BE49-F238E27FC236}">
                  <a16:creationId xmlns:a16="http://schemas.microsoft.com/office/drawing/2014/main" id="{B515F4D1-7D28-457C-B700-011CFF6C69BC}"/>
                </a:ext>
              </a:extLst>
            </p:cNvPr>
            <p:cNvSpPr txBox="1"/>
            <p:nvPr/>
          </p:nvSpPr>
          <p:spPr>
            <a:xfrm>
              <a:off x="936551" y="4145596"/>
              <a:ext cx="2241788" cy="126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Lessons are categorized by subject (e.g., Math, Biology, Physics), providing a broad range of learning options.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C133398-1E30-4E7A-87A4-0FBCBFA762F1}"/>
              </a:ext>
            </a:extLst>
          </p:cNvPr>
          <p:cNvGrpSpPr/>
          <p:nvPr/>
        </p:nvGrpSpPr>
        <p:grpSpPr>
          <a:xfrm>
            <a:off x="12322015" y="5262886"/>
            <a:ext cx="4170890" cy="1989708"/>
            <a:chOff x="993672" y="3698889"/>
            <a:chExt cx="1999797" cy="1903393"/>
          </a:xfrm>
        </p:grpSpPr>
        <p:sp>
          <p:nvSpPr>
            <p:cNvPr id="90" name="TextBox 9">
              <a:extLst>
                <a:ext uri="{FF2B5EF4-FFF2-40B4-BE49-F238E27FC236}">
                  <a16:creationId xmlns:a16="http://schemas.microsoft.com/office/drawing/2014/main" id="{CD430047-5743-4275-AC12-721A13AB99E3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45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Instant feedback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1" name="TextBox 10">
              <a:extLst>
                <a:ext uri="{FF2B5EF4-FFF2-40B4-BE49-F238E27FC236}">
                  <a16:creationId xmlns:a16="http://schemas.microsoft.com/office/drawing/2014/main" id="{718D85E7-C86F-45F7-8BEB-BE79B7AD4FD7}"/>
                </a:ext>
              </a:extLst>
            </p:cNvPr>
            <p:cNvSpPr txBox="1"/>
            <p:nvPr/>
          </p:nvSpPr>
          <p:spPr>
            <a:xfrm>
              <a:off x="1004055" y="4041829"/>
              <a:ext cx="1989414" cy="1560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It provides instant feedback, helping users quickly identify strengths and areas for improvement right after each quiz.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D3671B1-BDD1-43CC-B8A9-AC506038DB0D}"/>
              </a:ext>
            </a:extLst>
          </p:cNvPr>
          <p:cNvGrpSpPr/>
          <p:nvPr/>
        </p:nvGrpSpPr>
        <p:grpSpPr>
          <a:xfrm>
            <a:off x="1752601" y="3315829"/>
            <a:ext cx="4170309" cy="1750866"/>
            <a:chOff x="271394" y="3698889"/>
            <a:chExt cx="2721260" cy="1674914"/>
          </a:xfrm>
        </p:grpSpPr>
        <p:sp>
          <p:nvSpPr>
            <p:cNvPr id="88" name="TextBox 12">
              <a:extLst>
                <a:ext uri="{FF2B5EF4-FFF2-40B4-BE49-F238E27FC236}">
                  <a16:creationId xmlns:a16="http://schemas.microsoft.com/office/drawing/2014/main" id="{3123C817-06E0-466F-AD6D-0A4CD9B4D607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456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2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Stress free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9" name="TextBox 13">
              <a:extLst>
                <a:ext uri="{FF2B5EF4-FFF2-40B4-BE49-F238E27FC236}">
                  <a16:creationId xmlns:a16="http://schemas.microsoft.com/office/drawing/2014/main" id="{423CA634-9DF9-44A7-836C-A72DDE17CD29}"/>
                </a:ext>
              </a:extLst>
            </p:cNvPr>
            <p:cNvSpPr txBox="1"/>
            <p:nvPr/>
          </p:nvSpPr>
          <p:spPr>
            <a:xfrm>
              <a:off x="271394" y="4107774"/>
              <a:ext cx="2721260" cy="12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dirty="0"/>
                <a:t>Our platform automating lesson enhancement and quizzes, reducing study time while boosting learning efficiency.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6CBC000-2463-442D-8C55-237417FDBD39}"/>
              </a:ext>
            </a:extLst>
          </p:cNvPr>
          <p:cNvGrpSpPr/>
          <p:nvPr/>
        </p:nvGrpSpPr>
        <p:grpSpPr>
          <a:xfrm>
            <a:off x="11562557" y="3006450"/>
            <a:ext cx="4176432" cy="2324192"/>
            <a:chOff x="993672" y="3698889"/>
            <a:chExt cx="1992912" cy="2223368"/>
          </a:xfrm>
        </p:grpSpPr>
        <p:sp>
          <p:nvSpPr>
            <p:cNvPr id="86" name="TextBox 15">
              <a:extLst>
                <a:ext uri="{FF2B5EF4-FFF2-40B4-BE49-F238E27FC236}">
                  <a16:creationId xmlns:a16="http://schemas.microsoft.com/office/drawing/2014/main" id="{782563A8-A2F4-4EA9-8AA6-3DB13E2CA71C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45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Personalized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7" name="TextBox 16">
              <a:extLst>
                <a:ext uri="{FF2B5EF4-FFF2-40B4-BE49-F238E27FC236}">
                  <a16:creationId xmlns:a16="http://schemas.microsoft.com/office/drawing/2014/main" id="{60E282EA-E00F-4BD3-A9A6-E2EAED5EE252}"/>
                </a:ext>
              </a:extLst>
            </p:cNvPr>
            <p:cNvSpPr txBox="1"/>
            <p:nvPr/>
          </p:nvSpPr>
          <p:spPr>
            <a:xfrm>
              <a:off x="997170" y="4067380"/>
              <a:ext cx="1989414" cy="1854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 err="1"/>
                <a:t>Quizzler</a:t>
              </a:r>
              <a:r>
                <a:rPr lang="en-US" sz="2000" dirty="0"/>
                <a:t> is personalized by tailoring quizzes and lessons to each user’s progress, adapting content to maximize learning efficiency.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7E74387-08D5-47AC-A64C-4EF853B2ADFE}"/>
              </a:ext>
            </a:extLst>
          </p:cNvPr>
          <p:cNvGrpSpPr/>
          <p:nvPr/>
        </p:nvGrpSpPr>
        <p:grpSpPr>
          <a:xfrm>
            <a:off x="2166008" y="5491689"/>
            <a:ext cx="3317626" cy="1658376"/>
            <a:chOff x="818229" y="3698889"/>
            <a:chExt cx="2164857" cy="1586436"/>
          </a:xfrm>
        </p:grpSpPr>
        <p:sp>
          <p:nvSpPr>
            <p:cNvPr id="84" name="TextBox 18">
              <a:extLst>
                <a:ext uri="{FF2B5EF4-FFF2-40B4-BE49-F238E27FC236}">
                  <a16:creationId xmlns:a16="http://schemas.microsoft.com/office/drawing/2014/main" id="{65BA6B25-97B0-4297-819E-EC29F06C02B9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456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500" b="1" dirty="0"/>
                <a:t>Gamification</a:t>
              </a:r>
              <a:endParaRPr lang="ko-KR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5" name="TextBox 19">
              <a:extLst>
                <a:ext uri="{FF2B5EF4-FFF2-40B4-BE49-F238E27FC236}">
                  <a16:creationId xmlns:a16="http://schemas.microsoft.com/office/drawing/2014/main" id="{E12724B7-988A-48A3-992C-CF590A41B612}"/>
                </a:ext>
              </a:extLst>
            </p:cNvPr>
            <p:cNvSpPr txBox="1"/>
            <p:nvPr/>
          </p:nvSpPr>
          <p:spPr>
            <a:xfrm>
              <a:off x="818229" y="4019296"/>
              <a:ext cx="2164857" cy="12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dirty="0" err="1"/>
                <a:t>Quizzler</a:t>
              </a:r>
              <a:r>
                <a:rPr lang="en-US" sz="2000" dirty="0"/>
                <a:t> uses gamification with leaderboards and challenges, making learning competitive and streaks.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9" name="Oval 68">
            <a:extLst>
              <a:ext uri="{FF2B5EF4-FFF2-40B4-BE49-F238E27FC236}">
                <a16:creationId xmlns:a16="http://schemas.microsoft.com/office/drawing/2014/main" id="{710C9D39-90FA-4712-BFED-C277CFDBFA5E}"/>
              </a:ext>
            </a:extLst>
          </p:cNvPr>
          <p:cNvSpPr/>
          <p:nvPr/>
        </p:nvSpPr>
        <p:spPr>
          <a:xfrm>
            <a:off x="7623676" y="4342467"/>
            <a:ext cx="2745220" cy="274522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Donut 6">
            <a:extLst>
              <a:ext uri="{FF2B5EF4-FFF2-40B4-BE49-F238E27FC236}">
                <a16:creationId xmlns:a16="http://schemas.microsoft.com/office/drawing/2014/main" id="{CBE0A4A0-8268-4738-821C-C90A6E06AB5E}"/>
              </a:ext>
            </a:extLst>
          </p:cNvPr>
          <p:cNvSpPr/>
          <p:nvPr/>
        </p:nvSpPr>
        <p:spPr>
          <a:xfrm>
            <a:off x="6430015" y="3106626"/>
            <a:ext cx="5122949" cy="5122952"/>
          </a:xfrm>
          <a:prstGeom prst="donut">
            <a:avLst>
              <a:gd name="adj" fmla="val 19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FB7D25E-C3BC-47B3-B7A5-FF008312CB46}"/>
              </a:ext>
            </a:extLst>
          </p:cNvPr>
          <p:cNvSpPr/>
          <p:nvPr/>
        </p:nvSpPr>
        <p:spPr>
          <a:xfrm>
            <a:off x="6218859" y="3133209"/>
            <a:ext cx="1504256" cy="1504256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A169D74-76DC-4564-AC4C-E16391B77988}"/>
              </a:ext>
            </a:extLst>
          </p:cNvPr>
          <p:cNvSpPr/>
          <p:nvPr/>
        </p:nvSpPr>
        <p:spPr>
          <a:xfrm>
            <a:off x="10031225" y="3062710"/>
            <a:ext cx="1476756" cy="1476756"/>
          </a:xfrm>
          <a:prstGeom prst="ellipse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702B003-2925-4EF2-B5D5-66E75B6BD30C}"/>
              </a:ext>
            </a:extLst>
          </p:cNvPr>
          <p:cNvSpPr/>
          <p:nvPr/>
        </p:nvSpPr>
        <p:spPr>
          <a:xfrm>
            <a:off x="5639309" y="5141180"/>
            <a:ext cx="1512703" cy="1470536"/>
          </a:xfrm>
          <a:prstGeom prst="ellipse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9219651-ECA2-460D-BC4C-EE1E4BF582EF}"/>
              </a:ext>
            </a:extLst>
          </p:cNvPr>
          <p:cNvSpPr/>
          <p:nvPr/>
        </p:nvSpPr>
        <p:spPr>
          <a:xfrm>
            <a:off x="10800836" y="5128860"/>
            <a:ext cx="1504256" cy="1504256"/>
          </a:xfrm>
          <a:prstGeom prst="ellipse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74DA424-D144-4831-A0C2-6283C143C573}"/>
              </a:ext>
            </a:extLst>
          </p:cNvPr>
          <p:cNvSpPr/>
          <p:nvPr/>
        </p:nvSpPr>
        <p:spPr>
          <a:xfrm>
            <a:off x="9833694" y="7076726"/>
            <a:ext cx="1502345" cy="1425182"/>
          </a:xfrm>
          <a:prstGeom prst="ellipse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D0AF0A4-B0C9-4A24-8039-BA1EB53759D5}"/>
              </a:ext>
            </a:extLst>
          </p:cNvPr>
          <p:cNvSpPr/>
          <p:nvPr/>
        </p:nvSpPr>
        <p:spPr>
          <a:xfrm>
            <a:off x="6679861" y="7092883"/>
            <a:ext cx="1498106" cy="1498106"/>
          </a:xfrm>
          <a:prstGeom prst="ellipse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  <p:sp>
        <p:nvSpPr>
          <p:cNvPr id="83" name="Donut 24">
            <a:extLst>
              <a:ext uri="{FF2B5EF4-FFF2-40B4-BE49-F238E27FC236}">
                <a16:creationId xmlns:a16="http://schemas.microsoft.com/office/drawing/2014/main" id="{D4437987-26E7-4975-ADCB-1162B6367C3E}"/>
              </a:ext>
            </a:extLst>
          </p:cNvPr>
          <p:cNvSpPr/>
          <p:nvPr/>
        </p:nvSpPr>
        <p:spPr>
          <a:xfrm>
            <a:off x="8481611" y="5121596"/>
            <a:ext cx="1019755" cy="1028056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6" name="Freeform 3">
            <a:extLst>
              <a:ext uri="{FF2B5EF4-FFF2-40B4-BE49-F238E27FC236}">
                <a16:creationId xmlns:a16="http://schemas.microsoft.com/office/drawing/2014/main" id="{E2D8C18A-F414-4629-A3F1-9E51FB4B7C6D}"/>
              </a:ext>
            </a:extLst>
          </p:cNvPr>
          <p:cNvSpPr/>
          <p:nvPr/>
        </p:nvSpPr>
        <p:spPr>
          <a:xfrm>
            <a:off x="14679934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52973FE1-1C01-4B3B-B246-0D6D3D5D73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98" y="3343707"/>
            <a:ext cx="914762" cy="914762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D7D4617B-2831-4CBA-9A23-984C262018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95" y="5409074"/>
            <a:ext cx="922743" cy="922743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D7539349-848B-4B9B-B278-17B5775CC9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46" y="7354511"/>
            <a:ext cx="951828" cy="95182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966EC74D-184C-4124-835D-73A6C5B451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602" y="5477943"/>
            <a:ext cx="771001" cy="771001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107D54E6-2BD5-4B8E-9855-1E76D378D2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475" y="7328901"/>
            <a:ext cx="914740" cy="91474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8BDAC2DF-F0F0-48F1-8EC7-C34F4929AD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457" y="3428946"/>
            <a:ext cx="768666" cy="7686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05 – Technical Part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67678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457200" y="6639883"/>
            <a:ext cx="2123295" cy="2123295"/>
          </a:xfrm>
          <a:custGeom>
            <a:avLst/>
            <a:gdLst/>
            <a:ahLst/>
            <a:cxnLst/>
            <a:rect l="l" t="t" r="r" b="b"/>
            <a:pathLst>
              <a:path w="2123295" h="2123295">
                <a:moveTo>
                  <a:pt x="2123295" y="0"/>
                </a:moveTo>
                <a:lnTo>
                  <a:pt x="0" y="0"/>
                </a:lnTo>
                <a:lnTo>
                  <a:pt x="0" y="2123295"/>
                </a:lnTo>
                <a:lnTo>
                  <a:pt x="2123295" y="2123295"/>
                </a:lnTo>
                <a:lnTo>
                  <a:pt x="2123295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flipH="1">
            <a:off x="13706030" y="2536478"/>
            <a:ext cx="2123295" cy="2123295"/>
          </a:xfrm>
          <a:custGeom>
            <a:avLst/>
            <a:gdLst/>
            <a:ahLst/>
            <a:cxnLst/>
            <a:rect l="l" t="t" r="r" b="b"/>
            <a:pathLst>
              <a:path w="2123295" h="2123295">
                <a:moveTo>
                  <a:pt x="2123294" y="0"/>
                </a:moveTo>
                <a:lnTo>
                  <a:pt x="0" y="0"/>
                </a:lnTo>
                <a:lnTo>
                  <a:pt x="0" y="2123295"/>
                </a:lnTo>
                <a:lnTo>
                  <a:pt x="2123294" y="2123295"/>
                </a:lnTo>
                <a:lnTo>
                  <a:pt x="212329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489" y="3598126"/>
            <a:ext cx="15240000" cy="4793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0863" lvl="1" indent="-365432" algn="just">
              <a:lnSpc>
                <a:spcPts val="4739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+mj-lt"/>
              </a:rPr>
              <a:t>Frontend</a:t>
            </a:r>
            <a:r>
              <a:rPr lang="en-US" sz="3600" dirty="0">
                <a:solidFill>
                  <a:srgbClr val="000000"/>
                </a:solidFill>
                <a:latin typeface="+mj-lt"/>
              </a:rPr>
              <a:t>: HTML/CSS (Bootstrap)</a:t>
            </a:r>
          </a:p>
          <a:p>
            <a:pPr marL="1394131" lvl="2" indent="-571500" algn="just">
              <a:lnSpc>
                <a:spcPts val="4739"/>
              </a:lnSpc>
              <a:buFont typeface="Courier New" panose="02070309020205020404" pitchFamily="49" charset="0"/>
              <a:buChar char="o"/>
            </a:pPr>
            <a:r>
              <a:rPr lang="en-US" sz="3600" dirty="0"/>
              <a:t>Responsive UI with Bootstrap for a sleek, mobile-friendly design.</a:t>
            </a:r>
            <a:endParaRPr lang="en-US" sz="3385" dirty="0">
              <a:solidFill>
                <a:srgbClr val="000000"/>
              </a:solidFill>
              <a:latin typeface="Titillium Web 2"/>
            </a:endParaRPr>
          </a:p>
          <a:p>
            <a:pPr marL="730863" lvl="1" indent="-365432" algn="just">
              <a:lnSpc>
                <a:spcPts val="4739"/>
              </a:lnSpc>
              <a:buFont typeface="Arial"/>
              <a:buChar char="•"/>
            </a:pPr>
            <a:r>
              <a:rPr lang="en-US" sz="3600" b="1" dirty="0"/>
              <a:t>Backend</a:t>
            </a:r>
            <a:r>
              <a:rPr lang="en-US" sz="3600" dirty="0"/>
              <a:t>: Python Flask + </a:t>
            </a:r>
            <a:r>
              <a:rPr lang="en-US" sz="3600" dirty="0" err="1"/>
              <a:t>OpenAI</a:t>
            </a:r>
            <a:r>
              <a:rPr lang="en-US" sz="3600" dirty="0"/>
              <a:t> API</a:t>
            </a:r>
          </a:p>
          <a:p>
            <a:pPr marL="1394131" lvl="2" indent="-571500" algn="just">
              <a:lnSpc>
                <a:spcPts val="4739"/>
              </a:lnSpc>
              <a:buFont typeface="Courier New" panose="02070309020205020404" pitchFamily="49" charset="0"/>
              <a:buChar char="o"/>
            </a:pPr>
            <a:r>
              <a:rPr lang="en-US" sz="3600" dirty="0"/>
              <a:t>Flask handles requests and serves AI-driven responses using </a:t>
            </a:r>
            <a:r>
              <a:rPr lang="en-US" sz="3600" dirty="0" err="1"/>
              <a:t>OpenAI's</a:t>
            </a:r>
            <a:r>
              <a:rPr lang="en-US" sz="3600" dirty="0"/>
              <a:t> API.</a:t>
            </a:r>
            <a:endParaRPr lang="en-US" sz="3385" dirty="0">
              <a:solidFill>
                <a:srgbClr val="000000"/>
              </a:solidFill>
              <a:latin typeface="Titillium Web 2"/>
            </a:endParaRPr>
          </a:p>
          <a:p>
            <a:pPr marL="730863" lvl="1" indent="-365432" algn="just">
              <a:lnSpc>
                <a:spcPts val="4739"/>
              </a:lnSpc>
              <a:buFont typeface="Arial"/>
              <a:buChar char="•"/>
            </a:pPr>
            <a:r>
              <a:rPr lang="en-US" sz="3600" b="1" dirty="0"/>
              <a:t>Database</a:t>
            </a:r>
            <a:r>
              <a:rPr lang="en-US" sz="3600" dirty="0"/>
              <a:t>: MariaDB (SQL)</a:t>
            </a:r>
          </a:p>
          <a:p>
            <a:pPr marL="1394131" lvl="2" indent="-571500" algn="just">
              <a:lnSpc>
                <a:spcPts val="4739"/>
              </a:lnSpc>
              <a:buFont typeface="Courier New" panose="02070309020205020404" pitchFamily="49" charset="0"/>
              <a:buChar char="o"/>
            </a:pPr>
            <a:r>
              <a:rPr lang="en-US" sz="3600" dirty="0"/>
              <a:t>Stores user data and application state in a relational database.</a:t>
            </a:r>
          </a:p>
          <a:p>
            <a:pPr marL="1394131" lvl="2" indent="-571500" algn="just">
              <a:lnSpc>
                <a:spcPts val="4739"/>
              </a:lnSpc>
              <a:buFont typeface="Courier New" panose="02070309020205020404" pitchFamily="49" charset="0"/>
              <a:buChar char="o"/>
            </a:pPr>
            <a:endParaRPr lang="en-US" sz="3600" dirty="0"/>
          </a:p>
          <a:p>
            <a:pPr marL="822631" lvl="2" algn="just">
              <a:lnSpc>
                <a:spcPts val="4739"/>
              </a:lnSpc>
            </a:pPr>
            <a:endParaRPr lang="en-US" sz="3600" dirty="0"/>
          </a:p>
        </p:txBody>
      </p:sp>
      <p:sp>
        <p:nvSpPr>
          <p:cNvPr id="10" name="TextBox 10"/>
          <p:cNvSpPr txBox="1"/>
          <p:nvPr/>
        </p:nvSpPr>
        <p:spPr>
          <a:xfrm>
            <a:off x="3412200" y="901543"/>
            <a:ext cx="8698398" cy="1080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200" b="1" dirty="0"/>
              <a:t>Technical Overview</a:t>
            </a:r>
            <a:endParaRPr lang="en-US" sz="7000" dirty="0">
              <a:solidFill>
                <a:srgbClr val="000000"/>
              </a:solidFill>
              <a:latin typeface="Titillium Web 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312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06 – What’s in future?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67678" y="8604634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412200" y="971550"/>
            <a:ext cx="8779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Future of our product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06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85700" y="2739120"/>
            <a:ext cx="1250732" cy="1250732"/>
          </a:xfrm>
          <a:custGeom>
            <a:avLst/>
            <a:gdLst/>
            <a:ahLst/>
            <a:cxnLst/>
            <a:rect l="l" t="t" r="r" b="b"/>
            <a:pathLst>
              <a:path w="1250732" h="1250732">
                <a:moveTo>
                  <a:pt x="0" y="0"/>
                </a:moveTo>
                <a:lnTo>
                  <a:pt x="1250732" y="0"/>
                </a:lnTo>
                <a:lnTo>
                  <a:pt x="1250732" y="1250732"/>
                </a:lnTo>
                <a:lnTo>
                  <a:pt x="0" y="1250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8" name="Freeform 18"/>
          <p:cNvSpPr/>
          <p:nvPr/>
        </p:nvSpPr>
        <p:spPr>
          <a:xfrm>
            <a:off x="11403966" y="8179734"/>
            <a:ext cx="1503465" cy="1503465"/>
          </a:xfrm>
          <a:custGeom>
            <a:avLst/>
            <a:gdLst/>
            <a:ahLst/>
            <a:cxnLst/>
            <a:rect l="l" t="t" r="r" b="b"/>
            <a:pathLst>
              <a:path w="1503465" h="1503465">
                <a:moveTo>
                  <a:pt x="0" y="0"/>
                </a:moveTo>
                <a:lnTo>
                  <a:pt x="1503465" y="0"/>
                </a:lnTo>
                <a:lnTo>
                  <a:pt x="1503465" y="1503465"/>
                </a:lnTo>
                <a:lnTo>
                  <a:pt x="0" y="15034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4592190" y="102512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2A786A-EE20-43C3-BB87-6062C4473B0A}"/>
              </a:ext>
            </a:extLst>
          </p:cNvPr>
          <p:cNvSpPr txBox="1"/>
          <p:nvPr/>
        </p:nvSpPr>
        <p:spPr>
          <a:xfrm>
            <a:off x="2881132" y="3239562"/>
            <a:ext cx="892986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b="1" dirty="0"/>
              <a:t>Integration with Educators:</a:t>
            </a:r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Seamless connection with teachers and institutions for better tracking of student progress and personalized feedback.</a:t>
            </a:r>
          </a:p>
          <a:p>
            <a:r>
              <a:rPr lang="en-US" sz="2800" b="1" dirty="0"/>
              <a:t>2. Collaboration Features: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Peer challenges and real-time progress sharing to enhance social learning and friendly competition.</a:t>
            </a:r>
          </a:p>
          <a:p>
            <a:r>
              <a:rPr lang="en-US" sz="2800" b="1" dirty="0"/>
              <a:t>3. Real-Time Analytics for Educators: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Data dashboards for teachers to track class performance, identify trends, and address learning gaps.</a:t>
            </a:r>
          </a:p>
          <a:p>
            <a:r>
              <a:rPr lang="en-US" sz="2800" b="1" dirty="0"/>
              <a:t>4. Enhanced Mobile Features: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Data dashboards for teachers to track class performance, identify trends, and address learning gaps.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6467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3090711"/>
            <a:ext cx="16230600" cy="168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19"/>
              </a:lnSpc>
            </a:pPr>
            <a:r>
              <a:rPr lang="en-US" sz="11015" dirty="0">
                <a:solidFill>
                  <a:srgbClr val="FFFFFF"/>
                </a:solidFill>
                <a:latin typeface="Titillium Web 2"/>
              </a:rPr>
              <a:t>07 – Showcase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5124450"/>
            <a:ext cx="10098806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46065" y="8467250"/>
            <a:ext cx="3013235" cy="791050"/>
          </a:xfrm>
          <a:custGeom>
            <a:avLst/>
            <a:gdLst/>
            <a:ahLst/>
            <a:cxnLst/>
            <a:rect l="l" t="t" r="r" b="b"/>
            <a:pathLst>
              <a:path w="3013235" h="791050">
                <a:moveTo>
                  <a:pt x="0" y="0"/>
                </a:moveTo>
                <a:lnTo>
                  <a:pt x="3013235" y="0"/>
                </a:lnTo>
                <a:lnTo>
                  <a:pt x="3013235" y="791050"/>
                </a:lnTo>
                <a:lnTo>
                  <a:pt x="0" y="791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733888" y="1130860"/>
            <a:ext cx="2421013" cy="1342489"/>
          </a:xfrm>
          <a:custGeom>
            <a:avLst/>
            <a:gdLst/>
            <a:ahLst/>
            <a:cxnLst/>
            <a:rect l="l" t="t" r="r" b="b"/>
            <a:pathLst>
              <a:path w="2421013" h="1342489">
                <a:moveTo>
                  <a:pt x="0" y="0"/>
                </a:moveTo>
                <a:lnTo>
                  <a:pt x="2421013" y="0"/>
                </a:lnTo>
                <a:lnTo>
                  <a:pt x="2421013" y="1342489"/>
                </a:lnTo>
                <a:lnTo>
                  <a:pt x="0" y="13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" r="-16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45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939500"/>
            <a:ext cx="18288000" cy="356616"/>
          </a:xfrm>
          <a:custGeom>
            <a:avLst/>
            <a:gdLst/>
            <a:ahLst/>
            <a:cxnLst/>
            <a:rect l="l" t="t" r="r" b="b"/>
            <a:pathLst>
              <a:path w="18288000" h="356616">
                <a:moveTo>
                  <a:pt x="0" y="0"/>
                </a:moveTo>
                <a:lnTo>
                  <a:pt x="18288000" y="0"/>
                </a:lnTo>
                <a:lnTo>
                  <a:pt x="18288000" y="356616"/>
                </a:lnTo>
                <a:lnTo>
                  <a:pt x="0" y="35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14102" b="-25141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544800" y="9005720"/>
            <a:ext cx="2491622" cy="653666"/>
          </a:xfrm>
          <a:custGeom>
            <a:avLst/>
            <a:gdLst/>
            <a:ahLst/>
            <a:cxnLst/>
            <a:rect l="l" t="t" r="r" b="b"/>
            <a:pathLst>
              <a:path w="2491622" h="653666">
                <a:moveTo>
                  <a:pt x="0" y="0"/>
                </a:moveTo>
                <a:lnTo>
                  <a:pt x="2491622" y="0"/>
                </a:lnTo>
                <a:lnTo>
                  <a:pt x="2491622" y="653666"/>
                </a:lnTo>
                <a:lnTo>
                  <a:pt x="0" y="653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412200" y="971550"/>
            <a:ext cx="8779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dirty="0">
                <a:solidFill>
                  <a:srgbClr val="000000"/>
                </a:solidFill>
                <a:latin typeface="Titillium Web 2"/>
              </a:rPr>
              <a:t>Project showcase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12200" y="1987358"/>
            <a:ext cx="975826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00000"/>
                </a:solidFill>
                <a:latin typeface="Titillium Web 3"/>
              </a:rPr>
              <a:t>ULMTD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6940" y="617991"/>
            <a:ext cx="2144508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0"/>
              </a:lnSpc>
            </a:pPr>
            <a:r>
              <a:rPr lang="en-US" sz="14392" dirty="0">
                <a:solidFill>
                  <a:srgbClr val="000000"/>
                </a:solidFill>
                <a:latin typeface="Titillium Web 2"/>
              </a:rPr>
              <a:t>07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85700" y="2739120"/>
            <a:ext cx="1250732" cy="1250732"/>
          </a:xfrm>
          <a:custGeom>
            <a:avLst/>
            <a:gdLst/>
            <a:ahLst/>
            <a:cxnLst/>
            <a:rect l="l" t="t" r="r" b="b"/>
            <a:pathLst>
              <a:path w="1250732" h="1250732">
                <a:moveTo>
                  <a:pt x="0" y="0"/>
                </a:moveTo>
                <a:lnTo>
                  <a:pt x="1250732" y="0"/>
                </a:lnTo>
                <a:lnTo>
                  <a:pt x="1250732" y="1250732"/>
                </a:lnTo>
                <a:lnTo>
                  <a:pt x="0" y="1250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8" name="Freeform 18"/>
          <p:cNvSpPr/>
          <p:nvPr/>
        </p:nvSpPr>
        <p:spPr>
          <a:xfrm>
            <a:off x="13639800" y="8155921"/>
            <a:ext cx="1503465" cy="1503465"/>
          </a:xfrm>
          <a:custGeom>
            <a:avLst/>
            <a:gdLst/>
            <a:ahLst/>
            <a:cxnLst/>
            <a:rect l="l" t="t" r="r" b="b"/>
            <a:pathLst>
              <a:path w="1503465" h="1503465">
                <a:moveTo>
                  <a:pt x="0" y="0"/>
                </a:moveTo>
                <a:lnTo>
                  <a:pt x="1503465" y="0"/>
                </a:lnTo>
                <a:lnTo>
                  <a:pt x="1503465" y="1503465"/>
                </a:lnTo>
                <a:lnTo>
                  <a:pt x="0" y="15034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5369312" y="279048"/>
            <a:ext cx="2667110" cy="1448221"/>
          </a:xfrm>
          <a:custGeom>
            <a:avLst/>
            <a:gdLst/>
            <a:ahLst/>
            <a:cxnLst/>
            <a:rect l="l" t="t" r="r" b="b"/>
            <a:pathLst>
              <a:path w="2667110" h="1448221">
                <a:moveTo>
                  <a:pt x="0" y="0"/>
                </a:moveTo>
                <a:lnTo>
                  <a:pt x="2667110" y="0"/>
                </a:lnTo>
                <a:lnTo>
                  <a:pt x="2667110" y="1448221"/>
                </a:lnTo>
                <a:lnTo>
                  <a:pt x="0" y="14482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CEF9A-4D04-4A86-A758-A6EEE6BE96AA}"/>
              </a:ext>
            </a:extLst>
          </p:cNvPr>
          <p:cNvSpPr txBox="1"/>
          <p:nvPr/>
        </p:nvSpPr>
        <p:spPr>
          <a:xfrm>
            <a:off x="2209194" y="4278225"/>
            <a:ext cx="1165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7"/>
              </a:rPr>
              <a:t>YouTube Show Case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5B5D6-5D59-4CE8-854C-4FEA5F5C2BDE}"/>
              </a:ext>
            </a:extLst>
          </p:cNvPr>
          <p:cNvSpPr txBox="1"/>
          <p:nvPr/>
        </p:nvSpPr>
        <p:spPr>
          <a:xfrm>
            <a:off x="2057400" y="4991100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Canvas </a:t>
            </a:r>
            <a:r>
              <a:rPr lang="en-US">
                <a:hlinkClick r:id="rId8"/>
              </a:rPr>
              <a:t>https</a:t>
            </a:r>
            <a:r>
              <a:rPr lang="en-US" dirty="0">
                <a:hlinkClick r:id="rId8"/>
              </a:rPr>
              <a:t>://drive.google.com/file/d/14XV6Oyo2AeswB3GcRP6owPf3p3PR5bWJ/view?usp=sharing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41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5" ma:contentTypeDescription="Crée un document." ma:contentTypeScope="" ma:versionID="d80c7fa7257b7cee74b9c14e07ea50af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98d139d50afa5dbebfd6135dd7661862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D1468F-14F5-4103-9F07-478183B541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47ed94-171c-44df-9054-968b0a0dc6b7"/>
    <ds:schemaRef ds:uri="55901e46-a797-40af-8142-734c2a3f48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ACA029-A61A-4E6F-9756-6388BF57F0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0E496F-C626-4565-9E6D-1EEB4A1287D5}">
  <ds:schemaRefs>
    <ds:schemaRef ds:uri="bd47ed94-171c-44df-9054-968b0a0dc6b7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55901e46-a797-40af-8142-734c2a3f482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557</Words>
  <Application>Microsoft Office PowerPoint</Application>
  <PresentationFormat>Custom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Titillium Web 3</vt:lpstr>
      <vt:lpstr>Calibri</vt:lpstr>
      <vt:lpstr>Courier New</vt:lpstr>
      <vt:lpstr>Arial</vt:lpstr>
      <vt:lpstr>Corbel Light</vt:lpstr>
      <vt:lpstr>Titillium Web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Y2_DigiEduHack_Presentation_Template</dc:title>
  <dc:creator>ekr</dc:creator>
  <cp:lastModifiedBy>ekr</cp:lastModifiedBy>
  <cp:revision>30</cp:revision>
  <dcterms:created xsi:type="dcterms:W3CDTF">2006-08-16T00:00:00Z</dcterms:created>
  <dcterms:modified xsi:type="dcterms:W3CDTF">2024-11-09T10:28:10Z</dcterms:modified>
  <dc:identifier>DAGDztu-syU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  <property fmtid="{D5CDD505-2E9C-101B-9397-08002B2CF9AE}" pid="3" name="MediaServiceImageTags">
    <vt:lpwstr/>
  </property>
</Properties>
</file>