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287000" cy="18288000"/>
  <p:notesSz cx="6858000" cy="9144000"/>
  <p:embeddedFontLst>
    <p:embeddedFont>
      <p:font typeface="Open Sans Bold" charset="1" panose="00000000000000000000"/>
      <p:regular r:id="rId8"/>
    </p:embeddedFont>
    <p:embeddedFont>
      <p:font typeface="Open Sans" charset="1" panose="00000000000000000000"/>
      <p:regular r:id="rId9"/>
    </p:embeddedFont>
    <p:embeddedFont>
      <p:font typeface="Horizon" charset="1" panose="02000500000000000000"/>
      <p:regular r:id="rId10"/>
    </p:embeddedFont>
    <p:embeddedFont>
      <p:font typeface="Calibri (MS)" charset="1" panose="020F050202020403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https://digieduhack.com/challenges/innoedu-hack" TargetMode="External" Type="http://schemas.openxmlformats.org/officeDocument/2006/relationships/hyperlink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09033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0972" y="370824"/>
            <a:ext cx="1205748" cy="637058"/>
          </a:xfrm>
          <a:custGeom>
            <a:avLst/>
            <a:gdLst/>
            <a:ahLst/>
            <a:cxnLst/>
            <a:rect r="r" b="b" t="t" l="l"/>
            <a:pathLst>
              <a:path h="637058" w="1205748">
                <a:moveTo>
                  <a:pt x="0" y="0"/>
                </a:moveTo>
                <a:lnTo>
                  <a:pt x="1205748" y="0"/>
                </a:lnTo>
                <a:lnTo>
                  <a:pt x="1205748" y="637058"/>
                </a:lnTo>
                <a:lnTo>
                  <a:pt x="0" y="637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08480" y="163826"/>
            <a:ext cx="930005" cy="930005"/>
          </a:xfrm>
          <a:custGeom>
            <a:avLst/>
            <a:gdLst/>
            <a:ahLst/>
            <a:cxnLst/>
            <a:rect r="r" b="b" t="t" l="l"/>
            <a:pathLst>
              <a:path h="930005" w="930005">
                <a:moveTo>
                  <a:pt x="0" y="0"/>
                </a:moveTo>
                <a:lnTo>
                  <a:pt x="930005" y="0"/>
                </a:lnTo>
                <a:lnTo>
                  <a:pt x="930005" y="930004"/>
                </a:lnTo>
                <a:lnTo>
                  <a:pt x="0" y="930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7732090" y="168194"/>
            <a:ext cx="2568742" cy="1208391"/>
          </a:xfrm>
          <a:custGeom>
            <a:avLst/>
            <a:gdLst/>
            <a:ahLst/>
            <a:cxnLst/>
            <a:rect r="r" b="b" t="t" l="l"/>
            <a:pathLst>
              <a:path h="1208391" w="2568742">
                <a:moveTo>
                  <a:pt x="2568742" y="0"/>
                </a:moveTo>
                <a:lnTo>
                  <a:pt x="0" y="0"/>
                </a:lnTo>
                <a:lnTo>
                  <a:pt x="0" y="1208391"/>
                </a:lnTo>
                <a:lnTo>
                  <a:pt x="2568742" y="1208391"/>
                </a:lnTo>
                <a:lnTo>
                  <a:pt x="2568742" y="0"/>
                </a:lnTo>
                <a:close/>
              </a:path>
            </a:pathLst>
          </a:custGeom>
          <a:blipFill>
            <a:blip r:embed="rId4">
              <a:alphaModFix amt="5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3660" t="0" r="0" b="-416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9037" y="370824"/>
            <a:ext cx="517940" cy="656057"/>
          </a:xfrm>
          <a:custGeom>
            <a:avLst/>
            <a:gdLst/>
            <a:ahLst/>
            <a:cxnLst/>
            <a:rect r="r" b="b" t="t" l="l"/>
            <a:pathLst>
              <a:path h="656057" w="517940">
                <a:moveTo>
                  <a:pt x="0" y="0"/>
                </a:moveTo>
                <a:lnTo>
                  <a:pt x="517940" y="0"/>
                </a:lnTo>
                <a:lnTo>
                  <a:pt x="517940" y="656057"/>
                </a:lnTo>
                <a:lnTo>
                  <a:pt x="0" y="656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2681" y="2400176"/>
            <a:ext cx="9001638" cy="15347045"/>
            <a:chOff x="0" y="0"/>
            <a:chExt cx="2370802" cy="40420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70802" cy="4042020"/>
            </a:xfrm>
            <a:custGeom>
              <a:avLst/>
              <a:gdLst/>
              <a:ahLst/>
              <a:cxnLst/>
              <a:rect r="r" b="b" t="t" l="l"/>
              <a:pathLst>
                <a:path h="4042020" w="2370802">
                  <a:moveTo>
                    <a:pt x="49883" y="0"/>
                  </a:moveTo>
                  <a:lnTo>
                    <a:pt x="2320919" y="0"/>
                  </a:lnTo>
                  <a:cubicBezTo>
                    <a:pt x="2348468" y="0"/>
                    <a:pt x="2370802" y="22334"/>
                    <a:pt x="2370802" y="49883"/>
                  </a:cubicBezTo>
                  <a:lnTo>
                    <a:pt x="2370802" y="3992137"/>
                  </a:lnTo>
                  <a:cubicBezTo>
                    <a:pt x="2370802" y="4019687"/>
                    <a:pt x="2348468" y="4042020"/>
                    <a:pt x="2320919" y="4042020"/>
                  </a:cubicBezTo>
                  <a:lnTo>
                    <a:pt x="49883" y="4042020"/>
                  </a:lnTo>
                  <a:cubicBezTo>
                    <a:pt x="22334" y="4042020"/>
                    <a:pt x="0" y="4019687"/>
                    <a:pt x="0" y="3992137"/>
                  </a:cubicBezTo>
                  <a:lnTo>
                    <a:pt x="0" y="49883"/>
                  </a:lnTo>
                  <a:cubicBezTo>
                    <a:pt x="0" y="22334"/>
                    <a:pt x="22334" y="0"/>
                    <a:pt x="4988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370802" cy="40801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284671" y="2922482"/>
            <a:ext cx="7973629" cy="14336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📅 It’s November 14th, 9:00 AM CET.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You now have 24 hours to develop your solution for the future of education. 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You can work 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individually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or in teams of 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up to 5 people.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👉 Each team member must register separately - </a:t>
            </a:r>
            <a:r>
              <a:rPr lang="en-US" sz="1433" u="sng">
                <a:solidFill>
                  <a:srgbClr val="3252B5"/>
                </a:solidFill>
                <a:latin typeface="Open Sans"/>
                <a:ea typeface="Open Sans"/>
                <a:cs typeface="Open Sans"/>
                <a:sym typeface="Open Sans"/>
                <a:hlinkClick r:id="rId7" tooltip="https://digieduhack.com/challenges/innoedu-hack"/>
              </a:rPr>
              <a:t>LINK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👉 Only one person per team needs to upload the final project.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💡 15 prizes of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300 EUR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each will be awarded 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 project,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not per person.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🕘 Deadline: 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November 15th, 9:00 AM CET.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Please submit a one-page solution (this page + one page for your solution).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TEAM INFORMATION: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Team name: _________________________________________________________________</a:t>
            </a: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14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‼️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Meta-Category is: </a:t>
            </a: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Digital Transformation &amp; AI 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– all ideas should address changes driven by digitalisation and new technologies, especially AI. 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Select Your Category (choose one):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☐ Assessment &amp; Grading – new models for evaluating student performance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☐ Teacher Support – tools helping educators deliver engaging classes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☐ Student Support – solutions that improve the learning experience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Recommended Solution Template: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1. Problem Statement: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One-sentence definition of the problem (the essence).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2. AS IS: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Current Situation: Describe the context with data and pain points. Why is solving this problem essential?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 Game Plan: 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Your Solution: How do you get there? What’s your approach or process?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4. Technology (optional):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You don’t need to code it! But a mockup or simple sketch of functionalities increases your chances.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5. Vision of Success: </a:t>
            </a: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How will the user experience change? How will you measure success (KPIs, outcomes)?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Evaluation Criteria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✅ Creativity – originality and novelty of the idea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✅ Feasibility – practicality and potential for implementation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b="true" sz="14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Hackathon Support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💬 Microsoft Teams link: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Join the meeting now: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Meeting ID: 388 725 417 436 34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Passcode: JM9HW3tP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  <a:r>
              <a:rPr lang="en-US" sz="14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  <a:p>
            <a:pPr algn="l">
              <a:lnSpc>
                <a:spcPts val="2006"/>
              </a:lnSpc>
              <a:spcBef>
                <a:spcPct val="0"/>
              </a:spcBef>
            </a:pPr>
          </a:p>
        </p:txBody>
      </p:sp>
      <p:graphicFrame>
        <p:nvGraphicFramePr>
          <p:cNvPr name="Table 10" id="10"/>
          <p:cNvGraphicFramePr>
            <a:graphicFrameLocks noGrp="true"/>
          </p:cNvGraphicFramePr>
          <p:nvPr/>
        </p:nvGraphicFramePr>
        <p:xfrm>
          <a:off x="1672947" y="6684171"/>
          <a:ext cx="6061518" cy="2464043"/>
        </p:xfrm>
        <a:graphic>
          <a:graphicData uri="http://schemas.openxmlformats.org/drawingml/2006/table">
            <a:tbl>
              <a:tblPr/>
              <a:tblGrid>
                <a:gridCol w="450991"/>
                <a:gridCol w="2293697"/>
                <a:gridCol w="3316830"/>
              </a:tblGrid>
              <a:tr h="90824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6"/>
                        </a:lnSpc>
                        <a:defRPr/>
                      </a:pPr>
                      <a:r>
                        <a:rPr lang="en-US" b="true" sz="862">
                          <a:solidFill>
                            <a:srgbClr val="000000"/>
                          </a:solidFill>
                          <a:latin typeface="Horizon"/>
                          <a:ea typeface="Horizon"/>
                          <a:cs typeface="Horizon"/>
                          <a:sym typeface="Horizon"/>
                        </a:rPr>
                        <a:t>No.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43"/>
                        </a:lnSpc>
                        <a:defRPr/>
                      </a:pPr>
                      <a:r>
                        <a:rPr lang="en-US" b="true" sz="862">
                          <a:gradFill>
                            <a:gsLst>
                              <a:gs pos="0">
                                <a:srgbClr val="000000">
                                  <a:alpha val="100000"/>
                                </a:srgbClr>
                              </a:gs>
                              <a:gs pos="100000">
                                <a:srgbClr val="09033D">
                                  <a:alpha val="100000"/>
                                </a:srgbClr>
                              </a:gs>
                            </a:gsLst>
                            <a:path path="circle">
                              <a:fillToRect l="0" r="100000" t="0" b="100000"/>
                            </a:path>
                            <a:tileRect r="0" l="-100000" b="0" t="-100000"/>
                          </a:gradFill>
                          <a:latin typeface="Horizon"/>
                          <a:ea typeface="Horizon"/>
                          <a:cs typeface="Horizon"/>
                          <a:sym typeface="Horizon"/>
                        </a:rPr>
                        <a:t>Name &amp; Surname 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05"/>
                        </a:lnSpc>
                        <a:defRPr/>
                      </a:pPr>
                      <a:r>
                        <a:rPr lang="en-US" b="true" sz="1262">
                          <a:solidFill>
                            <a:srgbClr val="000000"/>
                          </a:solidFill>
                          <a:latin typeface="Horizon"/>
                          <a:ea typeface="Horizon"/>
                          <a:cs typeface="Horizon"/>
                          <a:sym typeface="Horizon"/>
                        </a:rPr>
                        <a:t>University</a:t>
                      </a:r>
                      <a:endParaRPr lang="en-US" sz="1100"/>
                    </a:p>
                    <a:p>
                      <a:pPr algn="ctr">
                        <a:lnSpc>
                          <a:spcPts val="2405"/>
                        </a:lnSpc>
                      </a:pPr>
                      <a:r>
                        <a:rPr lang="en-US" sz="1262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If ALK student, include the year of studies, the name of the program  and  Student ID Number</a:t>
                      </a:r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43"/>
                        </a:lnSpc>
                        <a:defRPr/>
                      </a:pPr>
                      <a:r>
                        <a:rPr lang="en-US" sz="79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43"/>
                        </a:lnSpc>
                        <a:defRPr/>
                      </a:pPr>
                      <a:r>
                        <a:rPr lang="en-US" sz="79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2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43"/>
                        </a:lnSpc>
                        <a:defRPr/>
                      </a:pPr>
                      <a:r>
                        <a:rPr lang="en-US" sz="79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3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43"/>
                        </a:lnSpc>
                        <a:defRPr/>
                      </a:pPr>
                      <a:r>
                        <a:rPr lang="en-US" sz="79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4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43"/>
                        </a:lnSpc>
                        <a:defRPr/>
                      </a:pPr>
                      <a:r>
                        <a:rPr lang="en-US" sz="79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5</a:t>
                      </a: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207"/>
                        </a:lnSpc>
                        <a:defRPr/>
                      </a:pPr>
                      <a:endParaRPr lang="en-US" sz="1100"/>
                    </a:p>
                  </a:txBody>
                  <a:tcPr marL="82165" marR="82165" marT="82165" marB="82165" anchor="ctr">
                    <a:lnL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032">
                      <a:solidFill>
                        <a:srgbClr val="0309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5598435" y="15432282"/>
            <a:ext cx="1301775" cy="1301775"/>
            <a:chOff x="0" y="0"/>
            <a:chExt cx="2025836" cy="2025836"/>
          </a:xfrm>
        </p:grpSpPr>
        <p:sp>
          <p:nvSpPr>
            <p:cNvPr name="Freeform 12" id="12" descr="Obraz zawierający czarne i białe, wzór, ścieg, tekst  Zawartość wygenerowana przez AI może być niepoprawna."/>
            <p:cNvSpPr/>
            <p:nvPr/>
          </p:nvSpPr>
          <p:spPr>
            <a:xfrm flipH="false" flipV="false" rot="0">
              <a:off x="0" y="0"/>
              <a:ext cx="2025777" cy="2025777"/>
            </a:xfrm>
            <a:custGeom>
              <a:avLst/>
              <a:gdLst/>
              <a:ahLst/>
              <a:cxnLst/>
              <a:rect r="r" b="b" t="t" l="l"/>
              <a:pathLst>
                <a:path h="2025777" w="2025777">
                  <a:moveTo>
                    <a:pt x="0" y="0"/>
                  </a:moveTo>
                  <a:lnTo>
                    <a:pt x="2025777" y="0"/>
                  </a:lnTo>
                  <a:lnTo>
                    <a:pt x="2025777" y="2025777"/>
                  </a:lnTo>
                  <a:lnTo>
                    <a:pt x="0" y="2025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2" b="-2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true" flipV="false" rot="-4682470">
            <a:off x="4237922" y="15671827"/>
            <a:ext cx="545224" cy="1710507"/>
          </a:xfrm>
          <a:custGeom>
            <a:avLst/>
            <a:gdLst/>
            <a:ahLst/>
            <a:cxnLst/>
            <a:rect r="r" b="b" t="t" l="l"/>
            <a:pathLst>
              <a:path h="1710507" w="545224">
                <a:moveTo>
                  <a:pt x="545224" y="0"/>
                </a:moveTo>
                <a:lnTo>
                  <a:pt x="0" y="0"/>
                </a:lnTo>
                <a:lnTo>
                  <a:pt x="0" y="1710507"/>
                </a:lnTo>
                <a:lnTo>
                  <a:pt x="545224" y="1710507"/>
                </a:lnTo>
                <a:lnTo>
                  <a:pt x="54522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418165" y="1252760"/>
            <a:ext cx="7598296" cy="675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27"/>
              </a:lnSpc>
              <a:spcBef>
                <a:spcPct val="0"/>
              </a:spcBef>
            </a:pPr>
            <a:r>
              <a:rPr lang="en-US" sz="3662">
                <a:solidFill>
                  <a:srgbClr val="FFFFFF"/>
                </a:solidFill>
                <a:latin typeface="Horizon"/>
                <a:ea typeface="Horizon"/>
                <a:cs typeface="Horizon"/>
                <a:sym typeface="Horizon"/>
              </a:rPr>
              <a:t>InnoEduHack 2025 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6249323" y="16986210"/>
            <a:ext cx="2965535" cy="546181"/>
            <a:chOff x="0" y="0"/>
            <a:chExt cx="6212814" cy="114425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212790" cy="1144270"/>
            </a:xfrm>
            <a:custGeom>
              <a:avLst/>
              <a:gdLst/>
              <a:ahLst/>
              <a:cxnLst/>
              <a:rect r="r" b="b" t="t" l="l"/>
              <a:pathLst>
                <a:path h="1144270" w="6212790">
                  <a:moveTo>
                    <a:pt x="0" y="0"/>
                  </a:moveTo>
                  <a:lnTo>
                    <a:pt x="6212790" y="0"/>
                  </a:lnTo>
                  <a:lnTo>
                    <a:pt x="6212790" y="1144270"/>
                  </a:lnTo>
                  <a:lnTo>
                    <a:pt x="0" y="1144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8021" t="-1" r="-18022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09033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0972" y="370824"/>
            <a:ext cx="1205748" cy="637058"/>
          </a:xfrm>
          <a:custGeom>
            <a:avLst/>
            <a:gdLst/>
            <a:ahLst/>
            <a:cxnLst/>
            <a:rect r="r" b="b" t="t" l="l"/>
            <a:pathLst>
              <a:path h="637058" w="1205748">
                <a:moveTo>
                  <a:pt x="0" y="0"/>
                </a:moveTo>
                <a:lnTo>
                  <a:pt x="1205748" y="0"/>
                </a:lnTo>
                <a:lnTo>
                  <a:pt x="1205748" y="637058"/>
                </a:lnTo>
                <a:lnTo>
                  <a:pt x="0" y="637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08480" y="163826"/>
            <a:ext cx="930005" cy="930005"/>
          </a:xfrm>
          <a:custGeom>
            <a:avLst/>
            <a:gdLst/>
            <a:ahLst/>
            <a:cxnLst/>
            <a:rect r="r" b="b" t="t" l="l"/>
            <a:pathLst>
              <a:path h="930005" w="930005">
                <a:moveTo>
                  <a:pt x="0" y="0"/>
                </a:moveTo>
                <a:lnTo>
                  <a:pt x="930005" y="0"/>
                </a:lnTo>
                <a:lnTo>
                  <a:pt x="930005" y="930004"/>
                </a:lnTo>
                <a:lnTo>
                  <a:pt x="0" y="930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7732090" y="168194"/>
            <a:ext cx="2568742" cy="1208391"/>
          </a:xfrm>
          <a:custGeom>
            <a:avLst/>
            <a:gdLst/>
            <a:ahLst/>
            <a:cxnLst/>
            <a:rect r="r" b="b" t="t" l="l"/>
            <a:pathLst>
              <a:path h="1208391" w="2568742">
                <a:moveTo>
                  <a:pt x="2568742" y="0"/>
                </a:moveTo>
                <a:lnTo>
                  <a:pt x="0" y="0"/>
                </a:lnTo>
                <a:lnTo>
                  <a:pt x="0" y="1208391"/>
                </a:lnTo>
                <a:lnTo>
                  <a:pt x="2568742" y="1208391"/>
                </a:lnTo>
                <a:lnTo>
                  <a:pt x="2568742" y="0"/>
                </a:lnTo>
                <a:close/>
              </a:path>
            </a:pathLst>
          </a:custGeom>
          <a:blipFill>
            <a:blip r:embed="rId4">
              <a:alphaModFix amt="5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3660" t="0" r="0" b="-416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9037" y="370824"/>
            <a:ext cx="517940" cy="656057"/>
          </a:xfrm>
          <a:custGeom>
            <a:avLst/>
            <a:gdLst/>
            <a:ahLst/>
            <a:cxnLst/>
            <a:rect r="r" b="b" t="t" l="l"/>
            <a:pathLst>
              <a:path h="656057" w="517940">
                <a:moveTo>
                  <a:pt x="0" y="0"/>
                </a:moveTo>
                <a:lnTo>
                  <a:pt x="517940" y="0"/>
                </a:lnTo>
                <a:lnTo>
                  <a:pt x="517940" y="656057"/>
                </a:lnTo>
                <a:lnTo>
                  <a:pt x="0" y="656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2681" y="1376585"/>
            <a:ext cx="9001638" cy="15882715"/>
            <a:chOff x="0" y="0"/>
            <a:chExt cx="2370802" cy="41831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70802" cy="4183102"/>
            </a:xfrm>
            <a:custGeom>
              <a:avLst/>
              <a:gdLst/>
              <a:ahLst/>
              <a:cxnLst/>
              <a:rect r="r" b="b" t="t" l="l"/>
              <a:pathLst>
                <a:path h="4183102" w="2370802">
                  <a:moveTo>
                    <a:pt x="49883" y="0"/>
                  </a:moveTo>
                  <a:lnTo>
                    <a:pt x="2320919" y="0"/>
                  </a:lnTo>
                  <a:cubicBezTo>
                    <a:pt x="2348468" y="0"/>
                    <a:pt x="2370802" y="22334"/>
                    <a:pt x="2370802" y="49883"/>
                  </a:cubicBezTo>
                  <a:lnTo>
                    <a:pt x="2370802" y="4133219"/>
                  </a:lnTo>
                  <a:cubicBezTo>
                    <a:pt x="2370802" y="4160769"/>
                    <a:pt x="2348468" y="4183102"/>
                    <a:pt x="2320919" y="4183102"/>
                  </a:cubicBezTo>
                  <a:lnTo>
                    <a:pt x="49883" y="4183102"/>
                  </a:lnTo>
                  <a:cubicBezTo>
                    <a:pt x="22334" y="4183102"/>
                    <a:pt x="0" y="4160769"/>
                    <a:pt x="0" y="4133219"/>
                  </a:cubicBezTo>
                  <a:lnTo>
                    <a:pt x="0" y="49883"/>
                  </a:lnTo>
                  <a:cubicBezTo>
                    <a:pt x="0" y="22334"/>
                    <a:pt x="22334" y="0"/>
                    <a:pt x="4988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370802" cy="42212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292765" y="16385319"/>
            <a:ext cx="2965535" cy="546181"/>
            <a:chOff x="0" y="0"/>
            <a:chExt cx="6212814" cy="11442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212790" cy="1144270"/>
            </a:xfrm>
            <a:custGeom>
              <a:avLst/>
              <a:gdLst/>
              <a:ahLst/>
              <a:cxnLst/>
              <a:rect r="r" b="b" t="t" l="l"/>
              <a:pathLst>
                <a:path h="1144270" w="6212790">
                  <a:moveTo>
                    <a:pt x="0" y="0"/>
                  </a:moveTo>
                  <a:lnTo>
                    <a:pt x="6212790" y="0"/>
                  </a:lnTo>
                  <a:lnTo>
                    <a:pt x="6212790" y="1144270"/>
                  </a:lnTo>
                  <a:lnTo>
                    <a:pt x="0" y="1144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8021" t="-1" r="-18022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DAG4fJ8_6AM</dc:identifier>
  <dcterms:modified xsi:type="dcterms:W3CDTF">2011-08-01T06:04:30Z</dcterms:modified>
  <cp:revision>1</cp:revision>
  <dc:title>ENG &amp; PL -  InnoEduHackResponse form</dc:title>
</cp:coreProperties>
</file>