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18288000"/>
  <p:notesSz cx="6858000" cy="9144000"/>
  <p:embeddedFontLst>
    <p:embeddedFont>
      <p:font typeface="Open Sans Bold" charset="1" panose="00000000000000000000"/>
      <p:regular r:id="rId8"/>
    </p:embeddedFont>
    <p:embeddedFont>
      <p:font typeface="Open Sans" charset="1" panose="00000000000000000000"/>
      <p:regular r:id="rId9"/>
    </p:embeddedFont>
    <p:embeddedFont>
      <p:font typeface="Horizon" charset="1" panose="02000500000000000000"/>
      <p:regular r:id="rId10"/>
    </p:embeddedFont>
    <p:embeddedFont>
      <p:font typeface="Calibri (MS)" charset="1" panose="020F050202020403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https://digieduhack.com/challenges/innoedu-hack" TargetMode="External" Type="http://schemas.openxmlformats.org/officeDocument/2006/relationships/hyperlink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09033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0972" y="370824"/>
            <a:ext cx="1205748" cy="637058"/>
          </a:xfrm>
          <a:custGeom>
            <a:avLst/>
            <a:gdLst/>
            <a:ahLst/>
            <a:cxnLst/>
            <a:rect r="r" b="b" t="t" l="l"/>
            <a:pathLst>
              <a:path h="637058" w="1205748">
                <a:moveTo>
                  <a:pt x="0" y="0"/>
                </a:moveTo>
                <a:lnTo>
                  <a:pt x="1205748" y="0"/>
                </a:lnTo>
                <a:lnTo>
                  <a:pt x="1205748" y="637058"/>
                </a:lnTo>
                <a:lnTo>
                  <a:pt x="0" y="637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08480" y="163826"/>
            <a:ext cx="930005" cy="930005"/>
          </a:xfrm>
          <a:custGeom>
            <a:avLst/>
            <a:gdLst/>
            <a:ahLst/>
            <a:cxnLst/>
            <a:rect r="r" b="b" t="t" l="l"/>
            <a:pathLst>
              <a:path h="930005" w="930005">
                <a:moveTo>
                  <a:pt x="0" y="0"/>
                </a:moveTo>
                <a:lnTo>
                  <a:pt x="930005" y="0"/>
                </a:lnTo>
                <a:lnTo>
                  <a:pt x="930005" y="930004"/>
                </a:lnTo>
                <a:lnTo>
                  <a:pt x="0" y="930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7732090" y="168194"/>
            <a:ext cx="2568742" cy="1208391"/>
          </a:xfrm>
          <a:custGeom>
            <a:avLst/>
            <a:gdLst/>
            <a:ahLst/>
            <a:cxnLst/>
            <a:rect r="r" b="b" t="t" l="l"/>
            <a:pathLst>
              <a:path h="1208391" w="2568742">
                <a:moveTo>
                  <a:pt x="2568742" y="0"/>
                </a:moveTo>
                <a:lnTo>
                  <a:pt x="0" y="0"/>
                </a:lnTo>
                <a:lnTo>
                  <a:pt x="0" y="1208391"/>
                </a:lnTo>
                <a:lnTo>
                  <a:pt x="2568742" y="1208391"/>
                </a:lnTo>
                <a:lnTo>
                  <a:pt x="2568742" y="0"/>
                </a:lnTo>
                <a:close/>
              </a:path>
            </a:pathLst>
          </a:custGeom>
          <a:blipFill>
            <a:blip r:embed="rId4">
              <a:alphaModFix amt="5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3660" t="0" r="0" b="-416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9037" y="370824"/>
            <a:ext cx="517940" cy="656057"/>
          </a:xfrm>
          <a:custGeom>
            <a:avLst/>
            <a:gdLst/>
            <a:ahLst/>
            <a:cxnLst/>
            <a:rect r="r" b="b" t="t" l="l"/>
            <a:pathLst>
              <a:path h="656057" w="517940">
                <a:moveTo>
                  <a:pt x="0" y="0"/>
                </a:moveTo>
                <a:lnTo>
                  <a:pt x="517940" y="0"/>
                </a:lnTo>
                <a:lnTo>
                  <a:pt x="517940" y="656057"/>
                </a:lnTo>
                <a:lnTo>
                  <a:pt x="0" y="656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2681" y="2400176"/>
            <a:ext cx="9001638" cy="15106774"/>
            <a:chOff x="0" y="0"/>
            <a:chExt cx="2370802" cy="39787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70802" cy="3978739"/>
            </a:xfrm>
            <a:custGeom>
              <a:avLst/>
              <a:gdLst/>
              <a:ahLst/>
              <a:cxnLst/>
              <a:rect r="r" b="b" t="t" l="l"/>
              <a:pathLst>
                <a:path h="3978739" w="2370802">
                  <a:moveTo>
                    <a:pt x="49883" y="0"/>
                  </a:moveTo>
                  <a:lnTo>
                    <a:pt x="2320919" y="0"/>
                  </a:lnTo>
                  <a:cubicBezTo>
                    <a:pt x="2348468" y="0"/>
                    <a:pt x="2370802" y="22334"/>
                    <a:pt x="2370802" y="49883"/>
                  </a:cubicBezTo>
                  <a:lnTo>
                    <a:pt x="2370802" y="3928856"/>
                  </a:lnTo>
                  <a:cubicBezTo>
                    <a:pt x="2370802" y="3956405"/>
                    <a:pt x="2348468" y="3978739"/>
                    <a:pt x="2320919" y="3978739"/>
                  </a:cubicBezTo>
                  <a:lnTo>
                    <a:pt x="49883" y="3978739"/>
                  </a:lnTo>
                  <a:cubicBezTo>
                    <a:pt x="22334" y="3978739"/>
                    <a:pt x="0" y="3956405"/>
                    <a:pt x="0" y="3928856"/>
                  </a:cubicBezTo>
                  <a:lnTo>
                    <a:pt x="0" y="49883"/>
                  </a:lnTo>
                  <a:cubicBezTo>
                    <a:pt x="0" y="22334"/>
                    <a:pt x="22334" y="0"/>
                    <a:pt x="4988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370802" cy="40168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284671" y="2922482"/>
            <a:ext cx="7835128" cy="14584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📅 14 listopada, 9:00 rano CET.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Masz teraz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24 godziny,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aby opracować swoje rozwiązanie dotyczące przyszłości edukacji.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Możesz pracować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ind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yw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idual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nie lub w zespołach liczących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 5 osób.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👉 Każdy członek zespołu musi zarejestrować się osobno  - </a:t>
            </a:r>
            <a:r>
              <a:rPr lang="en-US" sz="1433" u="sng">
                <a:solidFill>
                  <a:srgbClr val="3252B5"/>
                </a:solidFill>
                <a:latin typeface="Open Sans"/>
                <a:ea typeface="Open Sans"/>
                <a:cs typeface="Open Sans"/>
                <a:sym typeface="Open Sans"/>
                <a:hlinkClick r:id="rId7" tooltip="https://digieduhack.com/challenges/innoedu-hack"/>
              </a:rPr>
              <a:t>LINK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👉 Końcowy projekt powinien zostać przesłany tylko przez jednego członka zespołu.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💡 15 nagród po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300 EUR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zostanie przyznanych za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proje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 (nie na osobę).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🕘 Termin: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 listopada, 9:00 rano CET.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Prosimy o przesłanie rozwiązania na jednej stronie (ta strona + jedna strona na Twoje rozwiązanie).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INFORMACJE O ZESPOLE: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Nazwa zespołu: _____________________________________________________________________</a:t>
            </a: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‼️Meta-kategoria: Transformacja Cyfrowa i Sztuczna Inteligencja (AI) – wszystkie pomysły powinny dotyczyć zmian wynikających z cyfryzacji i nowych technologii, w szczególności AI.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Wybierz kategorię (jedną z poniższych):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☐ Ocena i Ewaluacja – nowe modele oceny wyników uczniów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☐ Wsparcie nauczyciela – narzędzia pomagające nauczycielom prowadzić angażujące zajęcia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☐ Wsparcie studenta – rozwiązania poprawiające doświadczenie edukacyjne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Zalecany szablon rozwiązania:</a:t>
            </a:r>
          </a:p>
          <a:p>
            <a:pPr algn="l" marL="309463" indent="-154731" lvl="1">
              <a:lnSpc>
                <a:spcPts val="2006"/>
              </a:lnSpc>
              <a:buAutoNum type="arabicPeriod" startAt="1"/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Opis problemu -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Jednozdaniowa definicja problemu (istota problemu).</a:t>
            </a:r>
          </a:p>
          <a:p>
            <a:pPr algn="l" marL="309463" indent="-154731" lvl="1">
              <a:lnSpc>
                <a:spcPts val="2006"/>
              </a:lnSpc>
              <a:buAutoNum type="arabicPeriod" startAt="1"/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 IS: Obecna sytuacja -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Opisz kontekst z danymi i punktami bólu. Dlaczego rozwiązanie tego problemu jest ważne?</a:t>
            </a:r>
          </a:p>
          <a:p>
            <a:pPr algn="l" marL="309463" indent="-154731" lvl="1">
              <a:lnSpc>
                <a:spcPts val="2006"/>
              </a:lnSpc>
              <a:buAutoNum type="arabicPeriod" startAt="1"/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 działania -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Twoje rozwiązanie – jak chcesz to osiągnąć? Jaka jest Twoja metoda lub podejście?</a:t>
            </a:r>
          </a:p>
          <a:p>
            <a:pPr algn="l" marL="309463" indent="-154731" lvl="1">
              <a:lnSpc>
                <a:spcPts val="2006"/>
              </a:lnSpc>
              <a:buAutoNum type="arabicPeriod" startAt="1"/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Technologia -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Opcjonalnie, nie musisz kodować, ale makieta lub prosty szkic funkcjonalności zwiększy Twoje szanse.</a:t>
            </a:r>
          </a:p>
          <a:p>
            <a:pPr algn="l" marL="309463" indent="-154731" lvl="1">
              <a:lnSpc>
                <a:spcPts val="2006"/>
              </a:lnSpc>
              <a:buAutoNum type="arabicPeriod" startAt="1"/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Wizja sukcesu-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Jak zmieni się doświadczenie użytkownika? Jak będziesz mierzyć sukces (KPI, wyniki)?</a:t>
            </a:r>
          </a:p>
          <a:p>
            <a:pPr algn="l">
              <a:lnSpc>
                <a:spcPts val="2006"/>
              </a:lnSpc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Kryteria oceny: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✅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Kreatywność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– oryginalność i nowatorskość pomysłu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✅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Wykonalność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– praktyczność i potencjał wdrożenia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Hackathon Support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💬 Microsoft Teams link: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Dołącz do zespołu: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Meeting ID: 388 725 417 436 34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Hasło: JM9HW3tP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</p:txBody>
      </p:sp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1672947" y="6684171"/>
          <a:ext cx="6061518" cy="2464043"/>
        </p:xfrm>
        <a:graphic>
          <a:graphicData uri="http://schemas.openxmlformats.org/drawingml/2006/table">
            <a:tbl>
              <a:tblPr/>
              <a:tblGrid>
                <a:gridCol w="450991"/>
                <a:gridCol w="2293697"/>
                <a:gridCol w="3316830"/>
              </a:tblGrid>
              <a:tr h="90824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6"/>
                        </a:lnSpc>
                        <a:defRPr/>
                      </a:pPr>
                      <a:r>
                        <a:rPr lang="en-US" b="true" sz="862">
                          <a:solidFill>
                            <a:srgbClr val="000000"/>
                          </a:solidFill>
                          <a:latin typeface="Horizon"/>
                          <a:ea typeface="Horizon"/>
                          <a:cs typeface="Horizon"/>
                          <a:sym typeface="Horizon"/>
                        </a:rPr>
                        <a:t>Nr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43"/>
                        </a:lnSpc>
                        <a:defRPr/>
                      </a:pPr>
                      <a:r>
                        <a:rPr lang="en-US" b="true" sz="862">
                          <a:gradFill>
                            <a:gsLst>
                              <a:gs pos="0">
                                <a:srgbClr val="000000">
                                  <a:alpha val="100000"/>
                                </a:srgbClr>
                              </a:gs>
                              <a:gs pos="100000">
                                <a:srgbClr val="09033D">
                                  <a:alpha val="100000"/>
                                </a:srgbClr>
                              </a:gs>
                            </a:gsLst>
                            <a:path path="circle">
                              <a:fillToRect l="0" r="100000" t="0" b="100000"/>
                            </a:path>
                            <a:tileRect r="0" l="-100000" b="0" t="-100000"/>
                          </a:gradFill>
                          <a:latin typeface="Horizon"/>
                          <a:ea typeface="Horizon"/>
                          <a:cs typeface="Horizon"/>
                          <a:sym typeface="Horizon"/>
                        </a:rPr>
                        <a:t>IMIĘ</a:t>
                      </a:r>
                      <a:r>
                        <a:rPr lang="en-US" b="true" sz="862">
                          <a:gradFill>
                            <a:gsLst>
                              <a:gs pos="0">
                                <a:srgbClr val="000000">
                                  <a:alpha val="100000"/>
                                </a:srgbClr>
                              </a:gs>
                              <a:gs pos="100000">
                                <a:srgbClr val="09033D">
                                  <a:alpha val="100000"/>
                                </a:srgbClr>
                              </a:gs>
                            </a:gsLst>
                            <a:path path="circle">
                              <a:fillToRect l="0" r="100000" t="0" b="100000"/>
                            </a:path>
                            <a:tileRect r="0" l="-100000" b="0" t="-100000"/>
                          </a:gradFill>
                          <a:latin typeface="Horizon"/>
                          <a:ea typeface="Horizon"/>
                          <a:cs typeface="Horizon"/>
                          <a:sym typeface="Horizon"/>
                        </a:rPr>
                        <a:t> I NAZWISKO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05"/>
                        </a:lnSpc>
                        <a:defRPr/>
                      </a:pPr>
                      <a:r>
                        <a:rPr lang="en-US" b="true" sz="1262">
                          <a:solidFill>
                            <a:srgbClr val="000000"/>
                          </a:solidFill>
                          <a:latin typeface="Horizon"/>
                          <a:ea typeface="Horizon"/>
                          <a:cs typeface="Horizon"/>
                          <a:sym typeface="Horizon"/>
                        </a:rPr>
                        <a:t>UnIWERSYTET</a:t>
                      </a:r>
                      <a:endParaRPr lang="en-US" sz="1100"/>
                    </a:p>
                    <a:p>
                      <a:pPr algn="ctr">
                        <a:lnSpc>
                          <a:spcPts val="2405"/>
                        </a:lnSpc>
                      </a:pPr>
                      <a:r>
                        <a:rPr lang="en-US" sz="1262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Jeśli jesteś studentem ALK, podaj rok studiów, nazwę programu oraz numer indeksu</a:t>
                      </a:r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3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4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5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6375095" y="14974554"/>
            <a:ext cx="1519377" cy="1519377"/>
            <a:chOff x="0" y="0"/>
            <a:chExt cx="2025836" cy="2025836"/>
          </a:xfrm>
        </p:grpSpPr>
        <p:sp>
          <p:nvSpPr>
            <p:cNvPr name="Freeform 12" id="12" descr="Obraz zawierający czarne i białe, wzór, ścieg, tekst  Zawartość wygenerowana przez AI może być niepoprawna."/>
            <p:cNvSpPr/>
            <p:nvPr/>
          </p:nvSpPr>
          <p:spPr>
            <a:xfrm flipH="false" flipV="false" rot="0">
              <a:off x="0" y="0"/>
              <a:ext cx="2025777" cy="2025777"/>
            </a:xfrm>
            <a:custGeom>
              <a:avLst/>
              <a:gdLst/>
              <a:ahLst/>
              <a:cxnLst/>
              <a:rect r="r" b="b" t="t" l="l"/>
              <a:pathLst>
                <a:path h="2025777" w="2025777">
                  <a:moveTo>
                    <a:pt x="0" y="0"/>
                  </a:moveTo>
                  <a:lnTo>
                    <a:pt x="2025777" y="0"/>
                  </a:lnTo>
                  <a:lnTo>
                    <a:pt x="2025777" y="2025777"/>
                  </a:lnTo>
                  <a:lnTo>
                    <a:pt x="0" y="2025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2" b="-2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true" flipV="false" rot="-5336674">
            <a:off x="4944701" y="15322901"/>
            <a:ext cx="545224" cy="1710507"/>
          </a:xfrm>
          <a:custGeom>
            <a:avLst/>
            <a:gdLst/>
            <a:ahLst/>
            <a:cxnLst/>
            <a:rect r="r" b="b" t="t" l="l"/>
            <a:pathLst>
              <a:path h="1710507" w="545224">
                <a:moveTo>
                  <a:pt x="545224" y="0"/>
                </a:moveTo>
                <a:lnTo>
                  <a:pt x="0" y="0"/>
                </a:lnTo>
                <a:lnTo>
                  <a:pt x="0" y="1710507"/>
                </a:lnTo>
                <a:lnTo>
                  <a:pt x="545224" y="1710507"/>
                </a:lnTo>
                <a:lnTo>
                  <a:pt x="54522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18165" y="1252760"/>
            <a:ext cx="7598296" cy="675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27"/>
              </a:lnSpc>
              <a:spcBef>
                <a:spcPct val="0"/>
              </a:spcBef>
            </a:pPr>
            <a:r>
              <a:rPr lang="en-US" sz="3662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InnoEduHack 2025 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257600" y="16732151"/>
            <a:ext cx="2862198" cy="527149"/>
            <a:chOff x="0" y="0"/>
            <a:chExt cx="6212814" cy="11442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212790" cy="1144270"/>
            </a:xfrm>
            <a:custGeom>
              <a:avLst/>
              <a:gdLst/>
              <a:ahLst/>
              <a:cxnLst/>
              <a:rect r="r" b="b" t="t" l="l"/>
              <a:pathLst>
                <a:path h="1144270" w="6212790">
                  <a:moveTo>
                    <a:pt x="0" y="0"/>
                  </a:moveTo>
                  <a:lnTo>
                    <a:pt x="6212790" y="0"/>
                  </a:lnTo>
                  <a:lnTo>
                    <a:pt x="6212790" y="1144270"/>
                  </a:lnTo>
                  <a:lnTo>
                    <a:pt x="0" y="1144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8021" t="-1" r="-18022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09033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0972" y="370824"/>
            <a:ext cx="1205748" cy="637058"/>
          </a:xfrm>
          <a:custGeom>
            <a:avLst/>
            <a:gdLst/>
            <a:ahLst/>
            <a:cxnLst/>
            <a:rect r="r" b="b" t="t" l="l"/>
            <a:pathLst>
              <a:path h="637058" w="1205748">
                <a:moveTo>
                  <a:pt x="0" y="0"/>
                </a:moveTo>
                <a:lnTo>
                  <a:pt x="1205748" y="0"/>
                </a:lnTo>
                <a:lnTo>
                  <a:pt x="1205748" y="637058"/>
                </a:lnTo>
                <a:lnTo>
                  <a:pt x="0" y="637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08480" y="163826"/>
            <a:ext cx="930005" cy="930005"/>
          </a:xfrm>
          <a:custGeom>
            <a:avLst/>
            <a:gdLst/>
            <a:ahLst/>
            <a:cxnLst/>
            <a:rect r="r" b="b" t="t" l="l"/>
            <a:pathLst>
              <a:path h="930005" w="930005">
                <a:moveTo>
                  <a:pt x="0" y="0"/>
                </a:moveTo>
                <a:lnTo>
                  <a:pt x="930005" y="0"/>
                </a:lnTo>
                <a:lnTo>
                  <a:pt x="930005" y="930004"/>
                </a:lnTo>
                <a:lnTo>
                  <a:pt x="0" y="930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7732090" y="168194"/>
            <a:ext cx="2568742" cy="1208391"/>
          </a:xfrm>
          <a:custGeom>
            <a:avLst/>
            <a:gdLst/>
            <a:ahLst/>
            <a:cxnLst/>
            <a:rect r="r" b="b" t="t" l="l"/>
            <a:pathLst>
              <a:path h="1208391" w="2568742">
                <a:moveTo>
                  <a:pt x="2568742" y="0"/>
                </a:moveTo>
                <a:lnTo>
                  <a:pt x="0" y="0"/>
                </a:lnTo>
                <a:lnTo>
                  <a:pt x="0" y="1208391"/>
                </a:lnTo>
                <a:lnTo>
                  <a:pt x="2568742" y="1208391"/>
                </a:lnTo>
                <a:lnTo>
                  <a:pt x="2568742" y="0"/>
                </a:lnTo>
                <a:close/>
              </a:path>
            </a:pathLst>
          </a:custGeom>
          <a:blipFill>
            <a:blip r:embed="rId4">
              <a:alphaModFix amt="5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3660" t="0" r="0" b="-416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9037" y="370824"/>
            <a:ext cx="517940" cy="656057"/>
          </a:xfrm>
          <a:custGeom>
            <a:avLst/>
            <a:gdLst/>
            <a:ahLst/>
            <a:cxnLst/>
            <a:rect r="r" b="b" t="t" l="l"/>
            <a:pathLst>
              <a:path h="656057" w="517940">
                <a:moveTo>
                  <a:pt x="0" y="0"/>
                </a:moveTo>
                <a:lnTo>
                  <a:pt x="517940" y="0"/>
                </a:lnTo>
                <a:lnTo>
                  <a:pt x="517940" y="656057"/>
                </a:lnTo>
                <a:lnTo>
                  <a:pt x="0" y="656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2681" y="1376585"/>
            <a:ext cx="9001638" cy="15882715"/>
            <a:chOff x="0" y="0"/>
            <a:chExt cx="2370802" cy="41831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70802" cy="4183102"/>
            </a:xfrm>
            <a:custGeom>
              <a:avLst/>
              <a:gdLst/>
              <a:ahLst/>
              <a:cxnLst/>
              <a:rect r="r" b="b" t="t" l="l"/>
              <a:pathLst>
                <a:path h="4183102" w="2370802">
                  <a:moveTo>
                    <a:pt x="49883" y="0"/>
                  </a:moveTo>
                  <a:lnTo>
                    <a:pt x="2320919" y="0"/>
                  </a:lnTo>
                  <a:cubicBezTo>
                    <a:pt x="2348468" y="0"/>
                    <a:pt x="2370802" y="22334"/>
                    <a:pt x="2370802" y="49883"/>
                  </a:cubicBezTo>
                  <a:lnTo>
                    <a:pt x="2370802" y="4133219"/>
                  </a:lnTo>
                  <a:cubicBezTo>
                    <a:pt x="2370802" y="4160769"/>
                    <a:pt x="2348468" y="4183102"/>
                    <a:pt x="2320919" y="4183102"/>
                  </a:cubicBezTo>
                  <a:lnTo>
                    <a:pt x="49883" y="4183102"/>
                  </a:lnTo>
                  <a:cubicBezTo>
                    <a:pt x="22334" y="4183102"/>
                    <a:pt x="0" y="4160769"/>
                    <a:pt x="0" y="4133219"/>
                  </a:cubicBezTo>
                  <a:lnTo>
                    <a:pt x="0" y="49883"/>
                  </a:lnTo>
                  <a:cubicBezTo>
                    <a:pt x="0" y="22334"/>
                    <a:pt x="22334" y="0"/>
                    <a:pt x="4988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370802" cy="4221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249323" y="16461932"/>
            <a:ext cx="2965535" cy="546181"/>
            <a:chOff x="0" y="0"/>
            <a:chExt cx="6212814" cy="11442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212790" cy="1144270"/>
            </a:xfrm>
            <a:custGeom>
              <a:avLst/>
              <a:gdLst/>
              <a:ahLst/>
              <a:cxnLst/>
              <a:rect r="r" b="b" t="t" l="l"/>
              <a:pathLst>
                <a:path h="1144270" w="6212790">
                  <a:moveTo>
                    <a:pt x="0" y="0"/>
                  </a:moveTo>
                  <a:lnTo>
                    <a:pt x="6212790" y="0"/>
                  </a:lnTo>
                  <a:lnTo>
                    <a:pt x="6212790" y="1144270"/>
                  </a:lnTo>
                  <a:lnTo>
                    <a:pt x="0" y="1144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8021" t="-1" r="-18022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DAG4fJ8_6AM</dc:identifier>
  <dcterms:modified xsi:type="dcterms:W3CDTF">2011-08-01T06:04:30Z</dcterms:modified>
  <cp:revision>1</cp:revision>
  <dc:title>ENG &amp; PL -  InnoEduHackResponse form</dc:title>
</cp:coreProperties>
</file>