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AF5B7-E648-44EE-879B-3E09DB0CD0B4}" v="5" dt="2025-03-16T10:29:23.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Haggard" userId="S::jana.haggard_ultrahack.org#ext#@allfornet.onmicrosoft.com::a1a0aa06-2212-4ef7-bd59-92754c5d27cd" providerId="AD" clId="Web-{162AF5B7-E648-44EE-879B-3E09DB0CD0B4}"/>
    <pc:docChg chg="modSld">
      <pc:chgData name="Jana Haggard" userId="S::jana.haggard_ultrahack.org#ext#@allfornet.onmicrosoft.com::a1a0aa06-2212-4ef7-bd59-92754c5d27cd" providerId="AD" clId="Web-{162AF5B7-E648-44EE-879B-3E09DB0CD0B4}" dt="2025-03-16T10:29:23.864" v="2" actId="1076"/>
      <pc:docMkLst>
        <pc:docMk/>
      </pc:docMkLst>
      <pc:sldChg chg="modSp">
        <pc:chgData name="Jana Haggard" userId="S::jana.haggard_ultrahack.org#ext#@allfornet.onmicrosoft.com::a1a0aa06-2212-4ef7-bd59-92754c5d27cd" providerId="AD" clId="Web-{162AF5B7-E648-44EE-879B-3E09DB0CD0B4}" dt="2025-03-16T10:29:23.864" v="2" actId="1076"/>
        <pc:sldMkLst>
          <pc:docMk/>
          <pc:sldMk cId="0" sldId="273"/>
        </pc:sldMkLst>
        <pc:spChg chg="mod">
          <ac:chgData name="Jana Haggard" userId="S::jana.haggard_ultrahack.org#ext#@allfornet.onmicrosoft.com::a1a0aa06-2212-4ef7-bd59-92754c5d27cd" providerId="AD" clId="Web-{162AF5B7-E648-44EE-879B-3E09DB0CD0B4}" dt="2025-03-16T10:29:23.864" v="2" actId="1076"/>
          <ac:spMkLst>
            <pc:docMk/>
            <pc:sldMk cId="0" sldId="273"/>
            <ac:spMk id="9"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0.png"/><Relationship Id="rId3" Type="http://schemas.openxmlformats.org/officeDocument/2006/relationships/image" Target="../media/image2.sv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jpe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1.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0.png"/><Relationship Id="rId5" Type="http://schemas.openxmlformats.org/officeDocument/2006/relationships/image" Target="../media/image26.svg"/><Relationship Id="rId10" Type="http://schemas.openxmlformats.org/officeDocument/2006/relationships/image" Target="../media/image29.svg"/><Relationship Id="rId4" Type="http://schemas.openxmlformats.org/officeDocument/2006/relationships/image" Target="../media/image25.png"/><Relationship Id="rId9" Type="http://schemas.openxmlformats.org/officeDocument/2006/relationships/image" Target="../media/image28.png"/><Relationship Id="rId14" Type="http://schemas.openxmlformats.org/officeDocument/2006/relationships/image" Target="../media/image33.png"/></Relationships>
</file>

<file path=ppt/slides/_rels/slide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jpe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1.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0.png"/><Relationship Id="rId5" Type="http://schemas.openxmlformats.org/officeDocument/2006/relationships/image" Target="../media/image26.svg"/><Relationship Id="rId10" Type="http://schemas.openxmlformats.org/officeDocument/2006/relationships/image" Target="../media/image29.svg"/><Relationship Id="rId4" Type="http://schemas.openxmlformats.org/officeDocument/2006/relationships/image" Target="../media/image25.png"/><Relationship Id="rId9" Type="http://schemas.openxmlformats.org/officeDocument/2006/relationships/image" Target="../media/image28.png"/><Relationship Id="rId14"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jpe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1.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0.png"/><Relationship Id="rId5" Type="http://schemas.openxmlformats.org/officeDocument/2006/relationships/image" Target="../media/image26.svg"/><Relationship Id="rId10" Type="http://schemas.openxmlformats.org/officeDocument/2006/relationships/image" Target="../media/image29.svg"/><Relationship Id="rId4" Type="http://schemas.openxmlformats.org/officeDocument/2006/relationships/image" Target="../media/image25.png"/><Relationship Id="rId9" Type="http://schemas.openxmlformats.org/officeDocument/2006/relationships/image" Target="../media/image28.png"/><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2.jpe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2.svg"/><Relationship Id="rId7" Type="http://schemas.openxmlformats.org/officeDocument/2006/relationships/image" Target="../media/image37.png"/><Relationship Id="rId12"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10.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jpe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4"/>
            <a:stretch>
              <a:fillRect/>
            </a:stretch>
          </a:blipFill>
        </p:spPr>
      </p:sp>
      <p:sp>
        <p:nvSpPr>
          <p:cNvPr id="4" name="Freeform 4"/>
          <p:cNvSpPr/>
          <p:nvPr/>
        </p:nvSpPr>
        <p:spPr>
          <a:xfrm>
            <a:off x="1042406" y="2649522"/>
            <a:ext cx="8062265" cy="1558957"/>
          </a:xfrm>
          <a:custGeom>
            <a:avLst/>
            <a:gdLst/>
            <a:ahLst/>
            <a:cxnLst/>
            <a:rect l="l" t="t" r="r" b="b"/>
            <a:pathLst>
              <a:path w="8062265" h="1558957">
                <a:moveTo>
                  <a:pt x="0" y="0"/>
                </a:moveTo>
                <a:lnTo>
                  <a:pt x="8062265" y="0"/>
                </a:lnTo>
                <a:lnTo>
                  <a:pt x="8062265" y="1558956"/>
                </a:lnTo>
                <a:lnTo>
                  <a:pt x="0" y="15589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042406" y="776049"/>
            <a:ext cx="2547699" cy="1416548"/>
          </a:xfrm>
          <a:custGeom>
            <a:avLst/>
            <a:gdLst/>
            <a:ahLst/>
            <a:cxnLst/>
            <a:rect l="l" t="t" r="r" b="b"/>
            <a:pathLst>
              <a:path w="2547699" h="1416548">
                <a:moveTo>
                  <a:pt x="0" y="0"/>
                </a:moveTo>
                <a:lnTo>
                  <a:pt x="2547700" y="0"/>
                </a:lnTo>
                <a:lnTo>
                  <a:pt x="2547700" y="1416549"/>
                </a:lnTo>
                <a:lnTo>
                  <a:pt x="0" y="14165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042406" y="5541435"/>
            <a:ext cx="2547699" cy="668836"/>
          </a:xfrm>
          <a:custGeom>
            <a:avLst/>
            <a:gdLst/>
            <a:ahLst/>
            <a:cxnLst/>
            <a:rect l="l" t="t" r="r" b="b"/>
            <a:pathLst>
              <a:path w="2547699" h="668836">
                <a:moveTo>
                  <a:pt x="0" y="0"/>
                </a:moveTo>
                <a:lnTo>
                  <a:pt x="2547700" y="0"/>
                </a:lnTo>
                <a:lnTo>
                  <a:pt x="2547700" y="668836"/>
                </a:lnTo>
                <a:lnTo>
                  <a:pt x="0" y="66883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042406" y="5541435"/>
            <a:ext cx="2547699" cy="668836"/>
          </a:xfrm>
          <a:custGeom>
            <a:avLst/>
            <a:gdLst/>
            <a:ahLst/>
            <a:cxnLst/>
            <a:rect l="l" t="t" r="r" b="b"/>
            <a:pathLst>
              <a:path w="2547699" h="668836">
                <a:moveTo>
                  <a:pt x="0" y="0"/>
                </a:moveTo>
                <a:lnTo>
                  <a:pt x="2547700" y="0"/>
                </a:lnTo>
                <a:lnTo>
                  <a:pt x="2547700" y="668836"/>
                </a:lnTo>
                <a:lnTo>
                  <a:pt x="0" y="668836"/>
                </a:lnTo>
                <a:lnTo>
                  <a:pt x="0" y="0"/>
                </a:lnTo>
                <a:close/>
              </a:path>
            </a:pathLst>
          </a:custGeom>
          <a:blipFill>
            <a:blip r:embed="rId11"/>
            <a:stretch>
              <a:fillRect/>
            </a:stretch>
          </a:blipFill>
        </p:spPr>
      </p:sp>
      <p:sp>
        <p:nvSpPr>
          <p:cNvPr id="8" name="Freeform 8"/>
          <p:cNvSpPr/>
          <p:nvPr/>
        </p:nvSpPr>
        <p:spPr>
          <a:xfrm>
            <a:off x="3678231" y="5810164"/>
            <a:ext cx="3037980" cy="400107"/>
          </a:xfrm>
          <a:custGeom>
            <a:avLst/>
            <a:gdLst/>
            <a:ahLst/>
            <a:cxnLst/>
            <a:rect l="l" t="t" r="r" b="b"/>
            <a:pathLst>
              <a:path w="3037980" h="400107">
                <a:moveTo>
                  <a:pt x="0" y="0"/>
                </a:moveTo>
                <a:lnTo>
                  <a:pt x="3037980" y="0"/>
                </a:lnTo>
                <a:lnTo>
                  <a:pt x="3037980" y="400107"/>
                </a:lnTo>
                <a:lnTo>
                  <a:pt x="0" y="4001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851906" y="504124"/>
            <a:ext cx="3026391" cy="1688474"/>
          </a:xfrm>
          <a:custGeom>
            <a:avLst/>
            <a:gdLst/>
            <a:ahLst/>
            <a:cxnLst/>
            <a:rect l="l" t="t" r="r" b="b"/>
            <a:pathLst>
              <a:path w="3026391" h="1688474">
                <a:moveTo>
                  <a:pt x="0" y="0"/>
                </a:moveTo>
                <a:lnTo>
                  <a:pt x="3026391" y="0"/>
                </a:lnTo>
                <a:lnTo>
                  <a:pt x="3026391" y="1688474"/>
                </a:lnTo>
                <a:lnTo>
                  <a:pt x="0" y="1688474"/>
                </a:lnTo>
                <a:lnTo>
                  <a:pt x="0" y="0"/>
                </a:lnTo>
                <a:close/>
              </a:path>
            </a:pathLst>
          </a:custGeom>
          <a:blipFill>
            <a:blip r:embed="rId14"/>
            <a:stretch>
              <a:fillRect/>
            </a:stretch>
          </a:blipFill>
        </p:spPr>
      </p:sp>
      <p:sp>
        <p:nvSpPr>
          <p:cNvPr id="10" name="TextBox 10"/>
          <p:cNvSpPr txBox="1"/>
          <p:nvPr/>
        </p:nvSpPr>
        <p:spPr>
          <a:xfrm>
            <a:off x="1128131" y="2697909"/>
            <a:ext cx="6729632" cy="1546403"/>
          </a:xfrm>
          <a:prstGeom prst="rect">
            <a:avLst/>
          </a:prstGeom>
        </p:spPr>
        <p:txBody>
          <a:bodyPr lIns="0" tIns="0" rIns="0" bIns="0" rtlCol="0" anchor="t">
            <a:spAutoFit/>
          </a:bodyPr>
          <a:lstStyle/>
          <a:p>
            <a:pPr algn="l">
              <a:lnSpc>
                <a:spcPts val="2196"/>
              </a:lnSpc>
            </a:pPr>
            <a:r>
              <a:rPr lang="en-US" sz="2000">
                <a:solidFill>
                  <a:srgbClr val="FFFFFF"/>
                </a:solidFill>
                <a:latin typeface="Calibri (MS)"/>
                <a:ea typeface="Calibri (MS)"/>
                <a:cs typeface="Calibri (MS)"/>
                <a:sym typeface="Calibri (MS)"/>
              </a:rPr>
              <a:t>DATE</a:t>
            </a:r>
          </a:p>
          <a:p>
            <a:pPr algn="l">
              <a:lnSpc>
                <a:spcPts val="4831"/>
              </a:lnSpc>
            </a:pPr>
            <a:r>
              <a:rPr lang="en-US" sz="4400" b="1">
                <a:solidFill>
                  <a:srgbClr val="FFFFFF"/>
                </a:solidFill>
                <a:latin typeface="Calibri (MS) Bold"/>
                <a:ea typeface="Calibri (MS) Bold"/>
                <a:cs typeface="Calibri (MS) Bold"/>
                <a:sym typeface="Calibri (MS) Bold"/>
              </a:rPr>
              <a:t>MENTOR GUIDE:</a:t>
            </a:r>
          </a:p>
          <a:p>
            <a:pPr algn="l">
              <a:lnSpc>
                <a:spcPts val="4831"/>
              </a:lnSpc>
            </a:pPr>
            <a:r>
              <a:rPr lang="en-US" sz="4400" b="1">
                <a:solidFill>
                  <a:srgbClr val="FFFFFF"/>
                </a:solidFill>
                <a:latin typeface="Calibri (MS) Bold"/>
                <a:ea typeface="Calibri (MS) Bold"/>
                <a:cs typeface="Calibri (MS) Bold"/>
                <a:sym typeface="Calibri (MS) Bold"/>
              </a:rPr>
              <a:t>Your Hackathon Name</a:t>
            </a:r>
          </a:p>
        </p:txBody>
      </p:sp>
      <p:sp>
        <p:nvSpPr>
          <p:cNvPr id="11" name="TextBox 11"/>
          <p:cNvSpPr txBox="1"/>
          <p:nvPr/>
        </p:nvSpPr>
        <p:spPr>
          <a:xfrm>
            <a:off x="3763956" y="5829595"/>
            <a:ext cx="2840612" cy="327022"/>
          </a:xfrm>
          <a:prstGeom prst="rect">
            <a:avLst/>
          </a:prstGeom>
        </p:spPr>
        <p:txBody>
          <a:bodyPr lIns="0" tIns="0" rIns="0" bIns="0" rtlCol="0" anchor="t">
            <a:spAutoFit/>
          </a:bodyPr>
          <a:lstStyle/>
          <a:p>
            <a:pPr algn="just">
              <a:lnSpc>
                <a:spcPts val="1200"/>
              </a:lnSpc>
            </a:pPr>
            <a:r>
              <a:rPr lang="en-US" sz="1000">
                <a:solidFill>
                  <a:srgbClr val="FFFFFF"/>
                </a:solidFill>
                <a:latin typeface="Calibri (MS)"/>
                <a:ea typeface="Calibri (MS)"/>
                <a:cs typeface="Calibri (MS)"/>
                <a:sym typeface="Calibri (MS)"/>
              </a:rPr>
              <a:t>DigiEduHack is an initiative under the Digital Education Action Plan (2021-2027) of the European Commission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4"/>
            <a:stretch>
              <a:fillRect/>
            </a:stretch>
          </a:blipFill>
        </p:spPr>
      </p:sp>
      <p:sp>
        <p:nvSpPr>
          <p:cNvPr id="4" name="Freeform 4"/>
          <p:cNvSpPr/>
          <p:nvPr/>
        </p:nvSpPr>
        <p:spPr>
          <a:xfrm>
            <a:off x="619173" y="1696479"/>
            <a:ext cx="10953645" cy="4821917"/>
          </a:xfrm>
          <a:custGeom>
            <a:avLst/>
            <a:gdLst/>
            <a:ahLst/>
            <a:cxnLst/>
            <a:rect l="l" t="t" r="r" b="b"/>
            <a:pathLst>
              <a:path w="10953645" h="4821917">
                <a:moveTo>
                  <a:pt x="0" y="0"/>
                </a:moveTo>
                <a:lnTo>
                  <a:pt x="10953645" y="0"/>
                </a:lnTo>
                <a:lnTo>
                  <a:pt x="10953645" y="4821917"/>
                </a:lnTo>
                <a:lnTo>
                  <a:pt x="0" y="48219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619173" y="339614"/>
            <a:ext cx="10953645" cy="1160974"/>
          </a:xfrm>
          <a:custGeom>
            <a:avLst/>
            <a:gdLst/>
            <a:ahLst/>
            <a:cxnLst/>
            <a:rect l="l" t="t" r="r" b="b"/>
            <a:pathLst>
              <a:path w="10953645" h="1160974">
                <a:moveTo>
                  <a:pt x="0" y="0"/>
                </a:moveTo>
                <a:lnTo>
                  <a:pt x="10953645" y="0"/>
                </a:lnTo>
                <a:lnTo>
                  <a:pt x="10953645" y="1160974"/>
                </a:lnTo>
                <a:lnTo>
                  <a:pt x="0" y="11609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0" y="1262929"/>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469803" y="5856513"/>
            <a:ext cx="1928346" cy="506235"/>
          </a:xfrm>
          <a:custGeom>
            <a:avLst/>
            <a:gdLst/>
            <a:ahLst/>
            <a:cxnLst/>
            <a:rect l="l" t="t" r="r" b="b"/>
            <a:pathLst>
              <a:path w="1928346" h="506235">
                <a:moveTo>
                  <a:pt x="0" y="0"/>
                </a:moveTo>
                <a:lnTo>
                  <a:pt x="1928345" y="0"/>
                </a:lnTo>
                <a:lnTo>
                  <a:pt x="1928345" y="506235"/>
                </a:lnTo>
                <a:lnTo>
                  <a:pt x="0" y="50623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9469803" y="5856513"/>
            <a:ext cx="1928346" cy="506235"/>
          </a:xfrm>
          <a:custGeom>
            <a:avLst/>
            <a:gdLst/>
            <a:ahLst/>
            <a:cxnLst/>
            <a:rect l="l" t="t" r="r" b="b"/>
            <a:pathLst>
              <a:path w="1928346" h="506235">
                <a:moveTo>
                  <a:pt x="0" y="0"/>
                </a:moveTo>
                <a:lnTo>
                  <a:pt x="1928345" y="0"/>
                </a:lnTo>
                <a:lnTo>
                  <a:pt x="1928345" y="506235"/>
                </a:lnTo>
                <a:lnTo>
                  <a:pt x="0" y="506235"/>
                </a:lnTo>
                <a:lnTo>
                  <a:pt x="0" y="0"/>
                </a:lnTo>
                <a:close/>
              </a:path>
            </a:pathLst>
          </a:custGeom>
          <a:blipFill>
            <a:blip r:embed="rId13"/>
            <a:stretch>
              <a:fillRect/>
            </a:stretch>
          </a:blipFill>
        </p:spPr>
      </p:sp>
      <p:sp>
        <p:nvSpPr>
          <p:cNvPr id="9" name="Freeform 9"/>
          <p:cNvSpPr/>
          <p:nvPr/>
        </p:nvSpPr>
        <p:spPr>
          <a:xfrm>
            <a:off x="9469803" y="225686"/>
            <a:ext cx="2326714" cy="1298113"/>
          </a:xfrm>
          <a:custGeom>
            <a:avLst/>
            <a:gdLst/>
            <a:ahLst/>
            <a:cxnLst/>
            <a:rect l="l" t="t" r="r" b="b"/>
            <a:pathLst>
              <a:path w="2326714" h="1298113">
                <a:moveTo>
                  <a:pt x="0" y="0"/>
                </a:moveTo>
                <a:lnTo>
                  <a:pt x="2326714" y="0"/>
                </a:lnTo>
                <a:lnTo>
                  <a:pt x="2326714" y="1298113"/>
                </a:lnTo>
                <a:lnTo>
                  <a:pt x="0" y="1298113"/>
                </a:lnTo>
                <a:lnTo>
                  <a:pt x="0" y="0"/>
                </a:lnTo>
                <a:close/>
              </a:path>
            </a:pathLst>
          </a:custGeom>
          <a:blipFill>
            <a:blip r:embed="rId14"/>
            <a:stretch>
              <a:fillRect/>
            </a:stretch>
          </a:blipFill>
        </p:spPr>
      </p:sp>
      <p:sp>
        <p:nvSpPr>
          <p:cNvPr id="10" name="TextBox 10"/>
          <p:cNvSpPr txBox="1"/>
          <p:nvPr/>
        </p:nvSpPr>
        <p:spPr>
          <a:xfrm>
            <a:off x="768401" y="471573"/>
            <a:ext cx="5703113" cy="798195"/>
          </a:xfrm>
          <a:prstGeom prst="rect">
            <a:avLst/>
          </a:prstGeom>
        </p:spPr>
        <p:txBody>
          <a:bodyPr lIns="0" tIns="0" rIns="0" bIns="0" rtlCol="0" anchor="t">
            <a:spAutoFit/>
          </a:bodyPr>
          <a:lstStyle/>
          <a:p>
            <a:pPr algn="l">
              <a:lnSpc>
                <a:spcPts val="5880"/>
              </a:lnSpc>
            </a:pPr>
            <a:r>
              <a:rPr lang="en-US" sz="4200" b="1" spc="-42">
                <a:solidFill>
                  <a:srgbClr val="FFFFFF"/>
                </a:solidFill>
                <a:latin typeface="Calibri (MS) Bold"/>
                <a:ea typeface="Calibri (MS) Bold"/>
                <a:cs typeface="Calibri (MS) Bold"/>
                <a:sym typeface="Calibri (MS) Bold"/>
              </a:rPr>
              <a:t>TABLE OF CONTENTS</a:t>
            </a:r>
          </a:p>
        </p:txBody>
      </p:sp>
      <p:sp>
        <p:nvSpPr>
          <p:cNvPr id="11" name="TextBox 11"/>
          <p:cNvSpPr txBox="1"/>
          <p:nvPr/>
        </p:nvSpPr>
        <p:spPr>
          <a:xfrm>
            <a:off x="1243708" y="2343807"/>
            <a:ext cx="4733564" cy="3000375"/>
          </a:xfrm>
          <a:prstGeom prst="rect">
            <a:avLst/>
          </a:prstGeom>
        </p:spPr>
        <p:txBody>
          <a:bodyPr lIns="0" tIns="0" rIns="0" bIns="0" rtlCol="0" anchor="t">
            <a:spAutoFit/>
          </a:bodyPr>
          <a:lstStyle/>
          <a:p>
            <a:pPr algn="just">
              <a:lnSpc>
                <a:spcPts val="3359"/>
              </a:lnSpc>
            </a:pPr>
            <a:r>
              <a:rPr lang="en-US" sz="2799" b="1" spc="-27">
                <a:solidFill>
                  <a:srgbClr val="9B00A9"/>
                </a:solidFill>
                <a:latin typeface="Calibri (MS) Bold"/>
                <a:ea typeface="Calibri (MS) Bold"/>
                <a:cs typeface="Calibri (MS) Bold"/>
                <a:sym typeface="Calibri (MS) Bold"/>
              </a:rPr>
              <a:t>01 - THE EVENT AND TOPIC</a:t>
            </a:r>
          </a:p>
          <a:p>
            <a:pPr algn="just">
              <a:lnSpc>
                <a:spcPts val="3359"/>
              </a:lnSpc>
            </a:pPr>
            <a:r>
              <a:rPr lang="en-US" sz="2799" b="1" spc="-27">
                <a:solidFill>
                  <a:srgbClr val="9B00A9"/>
                </a:solidFill>
                <a:latin typeface="Calibri (MS) Bold"/>
                <a:ea typeface="Calibri (MS) Bold"/>
                <a:cs typeface="Calibri (MS) Bold"/>
                <a:sym typeface="Calibri (MS) Bold"/>
              </a:rPr>
              <a:t>02 - ONBOARDING SESSION</a:t>
            </a:r>
          </a:p>
          <a:p>
            <a:pPr algn="just">
              <a:lnSpc>
                <a:spcPts val="3359"/>
              </a:lnSpc>
            </a:pPr>
            <a:r>
              <a:rPr lang="en-US" sz="2799" b="1" spc="-27">
                <a:solidFill>
                  <a:srgbClr val="9B00A9"/>
                </a:solidFill>
                <a:latin typeface="Calibri (MS) Bold"/>
                <a:ea typeface="Calibri (MS) Bold"/>
                <a:cs typeface="Calibri (MS) Bold"/>
                <a:sym typeface="Calibri (MS) Bold"/>
              </a:rPr>
              <a:t>03 - MEET THE MENTORS</a:t>
            </a:r>
          </a:p>
          <a:p>
            <a:pPr algn="just">
              <a:lnSpc>
                <a:spcPts val="3359"/>
              </a:lnSpc>
            </a:pPr>
            <a:r>
              <a:rPr lang="en-US" sz="2799" b="1" spc="-27">
                <a:solidFill>
                  <a:srgbClr val="9B00A9"/>
                </a:solidFill>
                <a:latin typeface="Calibri (MS) Bold"/>
                <a:ea typeface="Calibri (MS) Bold"/>
                <a:cs typeface="Calibri (MS) Bold"/>
                <a:sym typeface="Calibri (MS) Bold"/>
              </a:rPr>
              <a:t>04 - EVENT SCHEDULE</a:t>
            </a:r>
          </a:p>
          <a:p>
            <a:pPr algn="just">
              <a:lnSpc>
                <a:spcPts val="3359"/>
              </a:lnSpc>
            </a:pPr>
            <a:r>
              <a:rPr lang="en-US" sz="2799" b="1" spc="-27">
                <a:solidFill>
                  <a:srgbClr val="9B00A9"/>
                </a:solidFill>
                <a:latin typeface="Calibri (MS) Bold"/>
                <a:ea typeface="Calibri (MS) Bold"/>
                <a:cs typeface="Calibri (MS) Bold"/>
                <a:sym typeface="Calibri (MS) Bold"/>
              </a:rPr>
              <a:t>05 - EVENT TOOLS</a:t>
            </a:r>
          </a:p>
          <a:p>
            <a:pPr algn="just">
              <a:lnSpc>
                <a:spcPts val="3359"/>
              </a:lnSpc>
            </a:pPr>
            <a:r>
              <a:rPr lang="en-US" sz="2799" b="1" spc="-27">
                <a:solidFill>
                  <a:srgbClr val="9B00A9"/>
                </a:solidFill>
                <a:latin typeface="Calibri (MS) Bold"/>
                <a:ea typeface="Calibri (MS) Bold"/>
                <a:cs typeface="Calibri (MS) Bold"/>
                <a:sym typeface="Calibri (MS) Bold"/>
              </a:rPr>
              <a:t>06 - MENTORING</a:t>
            </a:r>
          </a:p>
          <a:p>
            <a:pPr algn="just">
              <a:lnSpc>
                <a:spcPts val="3359"/>
              </a:lnSpc>
            </a:pPr>
            <a:r>
              <a:rPr lang="en-US" sz="2799" b="1" spc="-27">
                <a:solidFill>
                  <a:srgbClr val="9B00A9"/>
                </a:solidFill>
                <a:latin typeface="Calibri (MS) Bold"/>
                <a:ea typeface="Calibri (MS) Bold"/>
                <a:cs typeface="Calibri (MS) Bold"/>
                <a:sym typeface="Calibri (MS) Bold"/>
              </a:rPr>
              <a:t>07 - EVALUATION CRITERIA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899847" y="2344150"/>
            <a:ext cx="8275520" cy="1859480"/>
          </a:xfrm>
          <a:custGeom>
            <a:avLst/>
            <a:gdLst/>
            <a:ahLst/>
            <a:cxnLst/>
            <a:rect l="l" t="t" r="r" b="b"/>
            <a:pathLst>
              <a:path w="8275520" h="185948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3"/>
            <a:stretch>
              <a:fillRect/>
            </a:stretch>
          </a:blipFill>
        </p:spPr>
      </p:sp>
      <p:sp>
        <p:nvSpPr>
          <p:cNvPr id="9" name="Freeform 9"/>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4"/>
            <a:stretch>
              <a:fillRect/>
            </a:stretch>
          </a:blipFill>
        </p:spPr>
      </p:sp>
      <p:sp>
        <p:nvSpPr>
          <p:cNvPr id="10" name="TextBox 10"/>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Project overview / DigiEduHack</a:t>
            </a:r>
          </a:p>
        </p:txBody>
      </p:sp>
      <p:sp>
        <p:nvSpPr>
          <p:cNvPr id="11" name="TextBox 11"/>
          <p:cNvSpPr txBox="1"/>
          <p:nvPr/>
        </p:nvSpPr>
        <p:spPr>
          <a:xfrm>
            <a:off x="764505" y="98222"/>
            <a:ext cx="1373452"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01</a:t>
            </a:r>
          </a:p>
        </p:txBody>
      </p:sp>
      <p:sp>
        <p:nvSpPr>
          <p:cNvPr id="12" name="TextBox 12"/>
          <p:cNvSpPr txBox="1"/>
          <p:nvPr/>
        </p:nvSpPr>
        <p:spPr>
          <a:xfrm>
            <a:off x="1912553" y="2335387"/>
            <a:ext cx="8086344" cy="128206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Calibri (MS)"/>
                <a:ea typeface="Calibri (MS)"/>
                <a:cs typeface="Calibri (MS)"/>
                <a:sym typeface="Calibri (MS)"/>
              </a:rPr>
              <a:t>Project Overview </a:t>
            </a:r>
          </a:p>
          <a:p>
            <a:pPr marL="863601" lvl="2" indent="-287867" algn="l">
              <a:lnSpc>
                <a:spcPts val="2400"/>
              </a:lnSpc>
              <a:buFont typeface="Arial"/>
              <a:buChar char="⚬"/>
            </a:pPr>
            <a:r>
              <a:rPr lang="en-US" sz="2000">
                <a:solidFill>
                  <a:srgbClr val="000000"/>
                </a:solidFill>
                <a:latin typeface="Calibri (MS)"/>
                <a:ea typeface="Calibri (MS)"/>
                <a:cs typeface="Calibri (MS)"/>
                <a:sym typeface="Calibri (MS)"/>
              </a:rPr>
              <a:t>What is DigiEduHack?</a:t>
            </a:r>
          </a:p>
          <a:p>
            <a:pPr marL="863601" lvl="2" indent="-287867" algn="l">
              <a:lnSpc>
                <a:spcPts val="2400"/>
              </a:lnSpc>
              <a:buFont typeface="Arial"/>
              <a:buChar char="⚬"/>
            </a:pPr>
            <a:r>
              <a:rPr lang="en-US" sz="2000">
                <a:solidFill>
                  <a:srgbClr val="000000"/>
                </a:solidFill>
                <a:latin typeface="Calibri (MS)"/>
                <a:ea typeface="Calibri (MS)"/>
                <a:cs typeface="Calibri (MS)"/>
                <a:sym typeface="Calibri (MS)"/>
              </a:rPr>
              <a:t>What is the topic of your specific hackathon challenge</a:t>
            </a:r>
          </a:p>
          <a:p>
            <a:pPr algn="l">
              <a:lnSpc>
                <a:spcPts val="2400"/>
              </a:lnSpc>
            </a:pPr>
            <a:endParaRPr lang="en-US" sz="2000">
              <a:solidFill>
                <a:srgbClr val="000000"/>
              </a:solidFill>
              <a:latin typeface="Calibri (MS)"/>
              <a:ea typeface="Calibri (MS)"/>
              <a:cs typeface="Calibri (MS)"/>
              <a:sym typeface="Calibri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Your Challenge</a:t>
            </a:r>
          </a:p>
        </p:txBody>
      </p:sp>
      <p:sp>
        <p:nvSpPr>
          <p:cNvPr id="9" name="TextBox 9"/>
          <p:cNvSpPr txBox="1"/>
          <p:nvPr/>
        </p:nvSpPr>
        <p:spPr>
          <a:xfrm>
            <a:off x="764505" y="98222"/>
            <a:ext cx="1373452"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01</a:t>
            </a:r>
          </a:p>
        </p:txBody>
      </p:sp>
      <p:sp>
        <p:nvSpPr>
          <p:cNvPr id="10" name="TextBox 10"/>
          <p:cNvSpPr txBox="1"/>
          <p:nvPr/>
        </p:nvSpPr>
        <p:spPr>
          <a:xfrm>
            <a:off x="1912553" y="2335387"/>
            <a:ext cx="8086344" cy="1270635"/>
          </a:xfrm>
          <a:prstGeom prst="rect">
            <a:avLst/>
          </a:prstGeom>
        </p:spPr>
        <p:txBody>
          <a:bodyPr lIns="0" tIns="0" rIns="0" bIns="0" rtlCol="0" anchor="t">
            <a:spAutoFit/>
          </a:bodyPr>
          <a:lstStyle/>
          <a:p>
            <a:pPr algn="l">
              <a:lnSpc>
                <a:spcPts val="2400"/>
              </a:lnSpc>
            </a:pPr>
            <a:endParaRPr/>
          </a:p>
          <a:p>
            <a:pPr marL="431801" lvl="1" indent="-215900" algn="l">
              <a:lnSpc>
                <a:spcPts val="2400"/>
              </a:lnSpc>
              <a:buFont typeface="Arial"/>
              <a:buChar char="•"/>
            </a:pPr>
            <a:r>
              <a:rPr lang="en-US" sz="2000">
                <a:solidFill>
                  <a:srgbClr val="000000"/>
                </a:solidFill>
                <a:latin typeface="Calibri (MS)"/>
                <a:ea typeface="Calibri (MS)"/>
                <a:cs typeface="Calibri (MS)"/>
                <a:sym typeface="Calibri (MS)"/>
              </a:rPr>
              <a:t>Your challenge question/topic</a:t>
            </a:r>
          </a:p>
          <a:p>
            <a:pPr marL="431801" lvl="1" indent="-215900" algn="l">
              <a:lnSpc>
                <a:spcPts val="2400"/>
              </a:lnSpc>
              <a:buFont typeface="Arial"/>
              <a:buChar char="•"/>
            </a:pPr>
            <a:r>
              <a:rPr lang="en-US" sz="2000">
                <a:solidFill>
                  <a:srgbClr val="000000"/>
                </a:solidFill>
                <a:latin typeface="Calibri (MS)"/>
                <a:ea typeface="Calibri (MS)"/>
                <a:cs typeface="Calibri (MS)"/>
                <a:sym typeface="Calibri (MS)"/>
              </a:rPr>
              <a:t>Why that challenge</a:t>
            </a:r>
          </a:p>
          <a:p>
            <a:pPr algn="l">
              <a:lnSpc>
                <a:spcPts val="2400"/>
              </a:lnSpc>
            </a:pPr>
            <a:endParaRPr lang="en-US" sz="2000">
              <a:solidFill>
                <a:srgbClr val="000000"/>
              </a:solidFill>
              <a:latin typeface="Calibri (MS)"/>
              <a:ea typeface="Calibri (MS)"/>
              <a:cs typeface="Calibri (MS)"/>
              <a:sym typeface="Calibri (MS)"/>
            </a:endParaRP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899847" y="2344150"/>
            <a:ext cx="8275520" cy="1859480"/>
          </a:xfrm>
          <a:custGeom>
            <a:avLst/>
            <a:gdLst/>
            <a:ahLst/>
            <a:cxnLst/>
            <a:rect l="l" t="t" r="r" b="b"/>
            <a:pathLst>
              <a:path w="8275520" h="185948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3"/>
            <a:stretch>
              <a:fillRect/>
            </a:stretch>
          </a:blipFill>
        </p:spPr>
      </p:sp>
      <p:sp>
        <p:nvSpPr>
          <p:cNvPr id="9" name="TextBox 9"/>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Expected Outcomes</a:t>
            </a:r>
          </a:p>
        </p:txBody>
      </p:sp>
      <p:sp>
        <p:nvSpPr>
          <p:cNvPr id="10" name="TextBox 10"/>
          <p:cNvSpPr txBox="1"/>
          <p:nvPr/>
        </p:nvSpPr>
        <p:spPr>
          <a:xfrm>
            <a:off x="764505" y="98222"/>
            <a:ext cx="1373452"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01</a:t>
            </a:r>
          </a:p>
        </p:txBody>
      </p:sp>
      <p:sp>
        <p:nvSpPr>
          <p:cNvPr id="11" name="TextBox 11"/>
          <p:cNvSpPr txBox="1"/>
          <p:nvPr/>
        </p:nvSpPr>
        <p:spPr>
          <a:xfrm>
            <a:off x="1912553" y="2335387"/>
            <a:ext cx="8086344" cy="1247775"/>
          </a:xfrm>
          <a:prstGeom prst="rect">
            <a:avLst/>
          </a:prstGeom>
        </p:spPr>
        <p:txBody>
          <a:bodyPr lIns="0" tIns="0" rIns="0" bIns="0" rtlCol="0" anchor="t">
            <a:spAutoFit/>
          </a:bodyPr>
          <a:lstStyle/>
          <a:p>
            <a:pPr algn="l">
              <a:lnSpc>
                <a:spcPts val="2400"/>
              </a:lnSpc>
            </a:pPr>
            <a:endParaRPr/>
          </a:p>
          <a:p>
            <a:pPr algn="l">
              <a:lnSpc>
                <a:spcPts val="2400"/>
              </a:lnSpc>
            </a:pPr>
            <a:r>
              <a:rPr lang="en-US" sz="2000">
                <a:solidFill>
                  <a:srgbClr val="000000"/>
                </a:solidFill>
                <a:latin typeface="Calibri (MS)"/>
                <a:ea typeface="Calibri (MS)"/>
                <a:cs typeface="Calibri (MS)"/>
                <a:sym typeface="Calibri (MS)"/>
              </a:rPr>
              <a:t>Refer to your hackathon webpage to find wording to explain to your mentors what is expected from the teams at the end of the hackathon.</a:t>
            </a:r>
          </a:p>
          <a:p>
            <a:pPr algn="l">
              <a:lnSpc>
                <a:spcPts val="2400"/>
              </a:lnSpc>
            </a:pPr>
            <a:endParaRPr lang="en-US" sz="2000">
              <a:solidFill>
                <a:srgbClr val="000000"/>
              </a:solidFill>
              <a:latin typeface="Calibri (MS)"/>
              <a:ea typeface="Calibri (MS)"/>
              <a:cs typeface="Calibri (MS)"/>
              <a:sym typeface="Calibri (MS)"/>
            </a:endParaRPr>
          </a:p>
        </p:txBody>
      </p:sp>
      <p:sp>
        <p:nvSpPr>
          <p:cNvPr id="12" name="Freeform 12"/>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4"/>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Requirements</a:t>
            </a:r>
          </a:p>
        </p:txBody>
      </p:sp>
      <p:sp>
        <p:nvSpPr>
          <p:cNvPr id="9" name="TextBox 9"/>
          <p:cNvSpPr txBox="1"/>
          <p:nvPr/>
        </p:nvSpPr>
        <p:spPr>
          <a:xfrm>
            <a:off x="764505" y="98222"/>
            <a:ext cx="1373452"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01</a:t>
            </a:r>
          </a:p>
        </p:txBody>
      </p:sp>
      <p:sp>
        <p:nvSpPr>
          <p:cNvPr id="10" name="TextBox 10"/>
          <p:cNvSpPr txBox="1"/>
          <p:nvPr/>
        </p:nvSpPr>
        <p:spPr>
          <a:xfrm>
            <a:off x="1912553" y="2335387"/>
            <a:ext cx="8086344" cy="1257300"/>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Are there any special requirements that you demand of your participants that mentors should know about?</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Once again, refer to your hackathon webpage requirement section.</a:t>
            </a: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899847" y="2344150"/>
            <a:ext cx="8275520" cy="1859480"/>
          </a:xfrm>
          <a:custGeom>
            <a:avLst/>
            <a:gdLst/>
            <a:ahLst/>
            <a:cxnLst/>
            <a:rect l="l" t="t" r="r" b="b"/>
            <a:pathLst>
              <a:path w="8275520" h="185948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3"/>
            <a:stretch>
              <a:fillRect/>
            </a:stretch>
          </a:blipFill>
        </p:spPr>
      </p:sp>
      <p:sp>
        <p:nvSpPr>
          <p:cNvPr id="9" name="TextBox 9"/>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Format and/or Venue</a:t>
            </a:r>
          </a:p>
        </p:txBody>
      </p:sp>
      <p:sp>
        <p:nvSpPr>
          <p:cNvPr id="10" name="TextBox 10"/>
          <p:cNvSpPr txBox="1"/>
          <p:nvPr/>
        </p:nvSpPr>
        <p:spPr>
          <a:xfrm>
            <a:off x="764505" y="98222"/>
            <a:ext cx="1373452"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01</a:t>
            </a:r>
          </a:p>
        </p:txBody>
      </p:sp>
      <p:sp>
        <p:nvSpPr>
          <p:cNvPr id="11" name="TextBox 11"/>
          <p:cNvSpPr txBox="1"/>
          <p:nvPr/>
        </p:nvSpPr>
        <p:spPr>
          <a:xfrm>
            <a:off x="1912553" y="2335387"/>
            <a:ext cx="8086344" cy="1857375"/>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If the event is onsite / physical, specify the location, information about accessing it, parking, etc.</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If the event is online or blended, provide links to the tools you will use (e.g. Discord) to conduct the evaluation.</a:t>
            </a:r>
          </a:p>
          <a:p>
            <a:pPr algn="l">
              <a:lnSpc>
                <a:spcPts val="2400"/>
              </a:lnSpc>
            </a:pPr>
            <a:endParaRPr lang="en-US" sz="2000">
              <a:solidFill>
                <a:srgbClr val="000000"/>
              </a:solidFill>
              <a:latin typeface="Calibri (MS)"/>
              <a:ea typeface="Calibri (MS)"/>
              <a:cs typeface="Calibri (MS)"/>
              <a:sym typeface="Calibri (MS)"/>
            </a:endParaRPr>
          </a:p>
        </p:txBody>
      </p:sp>
      <p:sp>
        <p:nvSpPr>
          <p:cNvPr id="12" name="Freeform 12"/>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4"/>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ONBOARDING SESSION</a:t>
            </a:r>
          </a:p>
          <a:p>
            <a:pPr algn="l">
              <a:lnSpc>
                <a:spcPts val="2596"/>
              </a:lnSpc>
            </a:pPr>
            <a:endParaRPr lang="en-US" sz="4200" b="1">
              <a:solidFill>
                <a:srgbClr val="000000"/>
              </a:solidFill>
              <a:latin typeface="Calibri (MS) Bold"/>
              <a:ea typeface="Calibri (MS) Bold"/>
              <a:cs typeface="Calibri (MS) Bold"/>
              <a:sym typeface="Calibri (MS) Bold"/>
            </a:endParaRPr>
          </a:p>
        </p:txBody>
      </p:sp>
      <p:sp>
        <p:nvSpPr>
          <p:cNvPr id="9" name="TextBox 9"/>
          <p:cNvSpPr txBox="1"/>
          <p:nvPr/>
        </p:nvSpPr>
        <p:spPr>
          <a:xfrm>
            <a:off x="764505" y="98222"/>
            <a:ext cx="1430093"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02</a:t>
            </a:r>
          </a:p>
        </p:txBody>
      </p:sp>
      <p:sp>
        <p:nvSpPr>
          <p:cNvPr id="10" name="TextBox 10"/>
          <p:cNvSpPr txBox="1"/>
          <p:nvPr/>
        </p:nvSpPr>
        <p:spPr>
          <a:xfrm>
            <a:off x="1912553" y="2335387"/>
            <a:ext cx="8086344" cy="952500"/>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If you plan on having an onboarding session for your mentors - where you will explain everything about your event - include the information about that session it here, if you send the guide prior to said session.</a:t>
            </a: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EVENT SCHEDULE</a:t>
            </a:r>
          </a:p>
          <a:p>
            <a:pPr algn="l">
              <a:lnSpc>
                <a:spcPts val="2596"/>
              </a:lnSpc>
            </a:pPr>
            <a:endParaRPr lang="en-US" sz="4200" b="1">
              <a:solidFill>
                <a:srgbClr val="000000"/>
              </a:solidFill>
              <a:latin typeface="Calibri (MS) Bold"/>
              <a:ea typeface="Calibri (MS) Bold"/>
              <a:cs typeface="Calibri (MS) Bold"/>
              <a:sym typeface="Calibri (MS) Bold"/>
            </a:endParaRPr>
          </a:p>
        </p:txBody>
      </p:sp>
      <p:sp>
        <p:nvSpPr>
          <p:cNvPr id="9" name="TextBox 9"/>
          <p:cNvSpPr txBox="1"/>
          <p:nvPr/>
        </p:nvSpPr>
        <p:spPr>
          <a:xfrm>
            <a:off x="764505" y="98222"/>
            <a:ext cx="1430093"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03</a:t>
            </a:r>
          </a:p>
        </p:txBody>
      </p:sp>
      <p:sp>
        <p:nvSpPr>
          <p:cNvPr id="10" name="TextBox 10"/>
          <p:cNvSpPr txBox="1"/>
          <p:nvPr/>
        </p:nvSpPr>
        <p:spPr>
          <a:xfrm>
            <a:off x="1899780" y="2247443"/>
            <a:ext cx="3005480" cy="341134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DAY 1 SCHEDULE</a:t>
            </a:r>
          </a:p>
          <a:p>
            <a:pPr algn="l">
              <a:lnSpc>
                <a:spcPts val="3702"/>
              </a:lnSpc>
            </a:pPr>
            <a:r>
              <a:rPr lang="en-US" sz="1799" b="1">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a:t>
            </a:r>
          </a:p>
          <a:p>
            <a:pPr algn="l">
              <a:lnSpc>
                <a:spcPts val="3702"/>
              </a:lnSpc>
            </a:pPr>
            <a:r>
              <a:rPr lang="en-US" sz="1799" b="1">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 </a:t>
            </a:r>
          </a:p>
          <a:p>
            <a:pPr algn="l">
              <a:lnSpc>
                <a:spcPts val="3702"/>
              </a:lnSpc>
            </a:pPr>
            <a:endParaRPr lang="en-US" sz="1799">
              <a:solidFill>
                <a:srgbClr val="000000"/>
              </a:solidFill>
              <a:latin typeface="Calibri (MS)"/>
              <a:ea typeface="Calibri (MS)"/>
              <a:cs typeface="Calibri (MS)"/>
              <a:sym typeface="Calibri (MS)"/>
            </a:endParaRPr>
          </a:p>
          <a:p>
            <a:pPr algn="l">
              <a:lnSpc>
                <a:spcPts val="3702"/>
              </a:lnSpc>
            </a:pPr>
            <a:r>
              <a:rPr lang="en-US" sz="1799" b="1">
                <a:solidFill>
                  <a:srgbClr val="000000"/>
                </a:solidFill>
                <a:latin typeface="Calibri (MS) Bold"/>
                <a:ea typeface="Calibri (MS) Bold"/>
                <a:cs typeface="Calibri (MS) Bold"/>
                <a:sym typeface="Calibri (MS) Bold"/>
              </a:rPr>
              <a:t>Etc</a:t>
            </a:r>
          </a:p>
          <a:p>
            <a:pPr algn="l">
              <a:lnSpc>
                <a:spcPts val="4113"/>
              </a:lnSpc>
            </a:pPr>
            <a:endParaRPr lang="en-US" sz="1799" b="1">
              <a:solidFill>
                <a:srgbClr val="000000"/>
              </a:solidFill>
              <a:latin typeface="Calibri (MS) Bold"/>
              <a:ea typeface="Calibri (MS) Bold"/>
              <a:cs typeface="Calibri (MS) Bold"/>
              <a:sym typeface="Calibri (MS) Bold"/>
            </a:endParaRPr>
          </a:p>
          <a:p>
            <a:pPr algn="l">
              <a:lnSpc>
                <a:spcPts val="4113"/>
              </a:lnSpc>
            </a:pPr>
            <a:endParaRPr lang="en-US" sz="1799" b="1">
              <a:solidFill>
                <a:srgbClr val="000000"/>
              </a:solidFill>
              <a:latin typeface="Calibri (MS) Bold"/>
              <a:ea typeface="Calibri (MS) Bold"/>
              <a:cs typeface="Calibri (MS) Bold"/>
              <a:sym typeface="Calibri (MS) Bold"/>
            </a:endParaRPr>
          </a:p>
        </p:txBody>
      </p:sp>
      <p:sp>
        <p:nvSpPr>
          <p:cNvPr id="11" name="TextBox 11"/>
          <p:cNvSpPr txBox="1"/>
          <p:nvPr/>
        </p:nvSpPr>
        <p:spPr>
          <a:xfrm>
            <a:off x="6663638" y="2247443"/>
            <a:ext cx="3178396" cy="341134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DAY 2 SCHEDULE</a:t>
            </a:r>
          </a:p>
          <a:p>
            <a:pPr algn="l">
              <a:lnSpc>
                <a:spcPts val="3702"/>
              </a:lnSpc>
            </a:pPr>
            <a:r>
              <a:rPr lang="en-US" sz="1799" b="1">
                <a:solidFill>
                  <a:srgbClr val="000000"/>
                </a:solidFill>
                <a:latin typeface="Calibri (MS) Bold"/>
                <a:ea typeface="Calibri (MS) Bold"/>
                <a:cs typeface="Calibri (MS) Bold"/>
                <a:sym typeface="Calibri (MS) Bold"/>
              </a:rPr>
              <a:t>Time -</a:t>
            </a:r>
            <a:r>
              <a:rPr lang="en-US" sz="1799">
                <a:solidFill>
                  <a:srgbClr val="000000"/>
                </a:solidFill>
                <a:latin typeface="Calibri (MS)"/>
                <a:ea typeface="Calibri (MS)"/>
                <a:cs typeface="Calibri (MS)"/>
                <a:sym typeface="Calibri (MS)"/>
              </a:rPr>
              <a:t> Item</a:t>
            </a:r>
          </a:p>
          <a:p>
            <a:pPr algn="l">
              <a:lnSpc>
                <a:spcPts val="3702"/>
              </a:lnSpc>
            </a:pPr>
            <a:r>
              <a:rPr lang="en-US" sz="1799" b="1">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a:t>
            </a:r>
            <a:r>
              <a:rPr lang="en-US" sz="1799" b="1">
                <a:solidFill>
                  <a:srgbClr val="000000"/>
                </a:solidFill>
                <a:latin typeface="Calibri (MS) Bold"/>
                <a:ea typeface="Calibri (MS) Bold"/>
                <a:cs typeface="Calibri (MS) Bold"/>
                <a:sym typeface="Calibri (MS) Bold"/>
              </a:rPr>
              <a:t> </a:t>
            </a:r>
          </a:p>
          <a:p>
            <a:pPr algn="l">
              <a:lnSpc>
                <a:spcPts val="3702"/>
              </a:lnSpc>
            </a:pPr>
            <a:endParaRPr lang="en-US" sz="1799" b="1">
              <a:solidFill>
                <a:srgbClr val="000000"/>
              </a:solidFill>
              <a:latin typeface="Calibri (MS) Bold"/>
              <a:ea typeface="Calibri (MS) Bold"/>
              <a:cs typeface="Calibri (MS) Bold"/>
              <a:sym typeface="Calibri (MS) Bold"/>
            </a:endParaRPr>
          </a:p>
          <a:p>
            <a:pPr algn="l">
              <a:lnSpc>
                <a:spcPts val="3702"/>
              </a:lnSpc>
            </a:pPr>
            <a:r>
              <a:rPr lang="en-US" sz="1799" b="1">
                <a:solidFill>
                  <a:srgbClr val="000000"/>
                </a:solidFill>
                <a:latin typeface="Calibri (MS) Bold"/>
                <a:ea typeface="Calibri (MS) Bold"/>
                <a:cs typeface="Calibri (MS) Bold"/>
                <a:sym typeface="Calibri (MS) Bold"/>
              </a:rPr>
              <a:t>Etc</a:t>
            </a:r>
          </a:p>
          <a:p>
            <a:pPr algn="l">
              <a:lnSpc>
                <a:spcPts val="4113"/>
              </a:lnSpc>
            </a:pPr>
            <a:endParaRPr lang="en-US" sz="1799" b="1">
              <a:solidFill>
                <a:srgbClr val="000000"/>
              </a:solidFill>
              <a:latin typeface="Calibri (MS) Bold"/>
              <a:ea typeface="Calibri (MS) Bold"/>
              <a:cs typeface="Calibri (MS) Bold"/>
              <a:sym typeface="Calibri (MS) Bold"/>
            </a:endParaRPr>
          </a:p>
          <a:p>
            <a:pPr algn="l">
              <a:lnSpc>
                <a:spcPts val="4113"/>
              </a:lnSpc>
            </a:pPr>
            <a:endParaRPr lang="en-US" sz="1799" b="1">
              <a:solidFill>
                <a:srgbClr val="000000"/>
              </a:solidFill>
              <a:latin typeface="Calibri (MS) Bold"/>
              <a:ea typeface="Calibri (MS) Bold"/>
              <a:cs typeface="Calibri (MS) Bold"/>
              <a:sym typeface="Calibri (MS) Bold"/>
            </a:endParaRPr>
          </a:p>
        </p:txBody>
      </p:sp>
      <p:sp>
        <p:nvSpPr>
          <p:cNvPr id="12" name="AutoShape 12"/>
          <p:cNvSpPr/>
          <p:nvPr/>
        </p:nvSpPr>
        <p:spPr>
          <a:xfrm flipH="1">
            <a:off x="6079517" y="2349871"/>
            <a:ext cx="11721" cy="3810419"/>
          </a:xfrm>
          <a:prstGeom prst="line">
            <a:avLst/>
          </a:prstGeom>
          <a:ln w="9525" cap="flat">
            <a:solidFill>
              <a:srgbClr val="000000"/>
            </a:solidFill>
            <a:prstDash val="solid"/>
            <a:headEnd type="none" w="sm" len="sm"/>
            <a:tailEnd type="none" w="sm" len="sm"/>
          </a:ln>
        </p:spPr>
      </p:sp>
      <p:sp>
        <p:nvSpPr>
          <p:cNvPr id="13" name="TextBox 13"/>
          <p:cNvSpPr txBox="1"/>
          <p:nvPr/>
        </p:nvSpPr>
        <p:spPr>
          <a:xfrm>
            <a:off x="1899780" y="1514018"/>
            <a:ext cx="8086344" cy="647700"/>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Emphasise the items that are particularly relevant to your mentors: for instance, if you have schedules mentoring sessions, etc.</a:t>
            </a:r>
          </a:p>
        </p:txBody>
      </p:sp>
      <p:sp>
        <p:nvSpPr>
          <p:cNvPr id="14" name="Freeform 14"/>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Video communication (online or blended)</a:t>
            </a:r>
          </a:p>
        </p:txBody>
      </p:sp>
      <p:sp>
        <p:nvSpPr>
          <p:cNvPr id="9" name="TextBox 9"/>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04</a:t>
            </a:r>
          </a:p>
        </p:txBody>
      </p:sp>
      <p:sp>
        <p:nvSpPr>
          <p:cNvPr id="10" name="TextBox 10"/>
          <p:cNvSpPr txBox="1"/>
          <p:nvPr/>
        </p:nvSpPr>
        <p:spPr>
          <a:xfrm>
            <a:off x="909808" y="1993717"/>
            <a:ext cx="3209231" cy="4811523"/>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Discord/Other Tools</a:t>
            </a:r>
          </a:p>
          <a:p>
            <a:pPr algn="l">
              <a:lnSpc>
                <a:spcPts val="3702"/>
              </a:lnSpc>
            </a:pPr>
            <a:r>
              <a:rPr lang="en-US" sz="1799">
                <a:solidFill>
                  <a:srgbClr val="000000"/>
                </a:solidFill>
                <a:latin typeface="Calibri (MS)"/>
                <a:ea typeface="Calibri (MS)"/>
                <a:cs typeface="Calibri (MS)"/>
                <a:sym typeface="Calibri (MS)"/>
              </a:rPr>
              <a:t>present the structure of the tool and what is relevant for the mentors for what purpose</a:t>
            </a:r>
          </a:p>
          <a:p>
            <a:pPr algn="l">
              <a:lnSpc>
                <a:spcPts val="3702"/>
              </a:lnSpc>
            </a:pPr>
            <a:endParaRPr lang="en-US" sz="1799">
              <a:solidFill>
                <a:srgbClr val="000000"/>
              </a:solidFill>
              <a:latin typeface="Calibri (MS)"/>
              <a:ea typeface="Calibri (MS)"/>
              <a:cs typeface="Calibri (MS)"/>
              <a:sym typeface="Calibri (MS)"/>
            </a:endParaRPr>
          </a:p>
          <a:p>
            <a:pPr algn="l">
              <a:lnSpc>
                <a:spcPts val="3702"/>
              </a:lnSpc>
            </a:pPr>
            <a:r>
              <a:rPr lang="en-US" sz="1799">
                <a:solidFill>
                  <a:srgbClr val="000000"/>
                </a:solidFill>
                <a:latin typeface="Calibri (MS)"/>
                <a:ea typeface="Calibri (MS)"/>
                <a:cs typeface="Calibri (MS)"/>
                <a:sym typeface="Calibri (MS)"/>
              </a:rPr>
              <a:t>Link to participant web guide if you use Discord</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1" name="TextBox 11"/>
          <p:cNvSpPr txBox="1"/>
          <p:nvPr/>
        </p:nvSpPr>
        <p:spPr>
          <a:xfrm>
            <a:off x="7158208" y="1993717"/>
            <a:ext cx="3209231" cy="341134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Rules</a:t>
            </a:r>
          </a:p>
          <a:p>
            <a:pPr algn="l">
              <a:lnSpc>
                <a:spcPts val="3702"/>
              </a:lnSpc>
            </a:pPr>
            <a:r>
              <a:rPr lang="en-US" sz="1799">
                <a:solidFill>
                  <a:srgbClr val="000000"/>
                </a:solidFill>
                <a:latin typeface="Calibri (MS)"/>
                <a:ea typeface="Calibri (MS)"/>
                <a:cs typeface="Calibri (MS)"/>
                <a:sym typeface="Calibri (MS)"/>
              </a:rPr>
              <a:t>explain any guidelines or conventions you will use on these tools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2" name="Freeform 12"/>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Text communication (online or blended)</a:t>
            </a:r>
          </a:p>
        </p:txBody>
      </p:sp>
      <p:sp>
        <p:nvSpPr>
          <p:cNvPr id="9" name="TextBox 9"/>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04</a:t>
            </a:r>
          </a:p>
        </p:txBody>
      </p:sp>
      <p:sp>
        <p:nvSpPr>
          <p:cNvPr id="10" name="TextBox 10"/>
          <p:cNvSpPr txBox="1"/>
          <p:nvPr/>
        </p:nvSpPr>
        <p:spPr>
          <a:xfrm>
            <a:off x="909808" y="1993717"/>
            <a:ext cx="3209231" cy="4811523"/>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Discord/Other Tools</a:t>
            </a:r>
          </a:p>
          <a:p>
            <a:pPr algn="l">
              <a:lnSpc>
                <a:spcPts val="3702"/>
              </a:lnSpc>
            </a:pPr>
            <a:r>
              <a:rPr lang="en-US" sz="1799">
                <a:solidFill>
                  <a:srgbClr val="000000"/>
                </a:solidFill>
                <a:latin typeface="Calibri (MS)"/>
                <a:ea typeface="Calibri (MS)"/>
                <a:cs typeface="Calibri (MS)"/>
                <a:sym typeface="Calibri (MS)"/>
              </a:rPr>
              <a:t>present the structure of the tool and what is relevant for the participants for what purpose</a:t>
            </a:r>
          </a:p>
          <a:p>
            <a:pPr algn="l">
              <a:lnSpc>
                <a:spcPts val="3702"/>
              </a:lnSpc>
            </a:pPr>
            <a:endParaRPr lang="en-US" sz="1799">
              <a:solidFill>
                <a:srgbClr val="000000"/>
              </a:solidFill>
              <a:latin typeface="Calibri (MS)"/>
              <a:ea typeface="Calibri (MS)"/>
              <a:cs typeface="Calibri (MS)"/>
              <a:sym typeface="Calibri (MS)"/>
            </a:endParaRPr>
          </a:p>
          <a:p>
            <a:pPr algn="l">
              <a:lnSpc>
                <a:spcPts val="3702"/>
              </a:lnSpc>
            </a:pPr>
            <a:r>
              <a:rPr lang="en-US" sz="1799">
                <a:solidFill>
                  <a:srgbClr val="000000"/>
                </a:solidFill>
                <a:latin typeface="Calibri (MS)"/>
                <a:ea typeface="Calibri (MS)"/>
                <a:cs typeface="Calibri (MS)"/>
                <a:sym typeface="Calibri (MS)"/>
              </a:rPr>
              <a:t>Link to participant web guide if you use Discord</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1" name="TextBox 11"/>
          <p:cNvSpPr txBox="1"/>
          <p:nvPr/>
        </p:nvSpPr>
        <p:spPr>
          <a:xfrm>
            <a:off x="7158208" y="1993717"/>
            <a:ext cx="3209231" cy="341134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Rules</a:t>
            </a:r>
          </a:p>
          <a:p>
            <a:pPr algn="l">
              <a:lnSpc>
                <a:spcPts val="3702"/>
              </a:lnSpc>
            </a:pPr>
            <a:r>
              <a:rPr lang="en-US" sz="1799">
                <a:solidFill>
                  <a:srgbClr val="000000"/>
                </a:solidFill>
                <a:latin typeface="Calibri (MS)"/>
                <a:ea typeface="Calibri (MS)"/>
                <a:cs typeface="Calibri (MS)"/>
                <a:sym typeface="Calibri (MS)"/>
              </a:rPr>
              <a:t>explain any guidelines or conventions you will use on these tools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2" name="Freeform 12"/>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Internal communication: team tracker</a:t>
            </a:r>
          </a:p>
        </p:txBody>
      </p:sp>
      <p:sp>
        <p:nvSpPr>
          <p:cNvPr id="9" name="TextBox 9"/>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04</a:t>
            </a:r>
          </a:p>
        </p:txBody>
      </p:sp>
      <p:sp>
        <p:nvSpPr>
          <p:cNvPr id="10" name="TextBox 10"/>
          <p:cNvSpPr txBox="1"/>
          <p:nvPr/>
        </p:nvSpPr>
        <p:spPr>
          <a:xfrm>
            <a:off x="1912553" y="2335387"/>
            <a:ext cx="8086344" cy="2476500"/>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To facilitate mentoring and supporting teams, you may want to create a tool to keep track of things. Share that tool with your mentors so they can actively collaborate with you.</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For instance, a spreadsheet with all the teams listed, with each teams’ quick project description, who has mentored them/who will mentor them, when is the mentoring session, how was the mentoring session, how is the team doing at each check-in, etc.</a:t>
            </a: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MENTORING</a:t>
            </a:r>
          </a:p>
          <a:p>
            <a:pPr algn="l">
              <a:lnSpc>
                <a:spcPts val="2596"/>
              </a:lnSpc>
            </a:pPr>
            <a:r>
              <a:rPr lang="en-US" sz="2400">
                <a:solidFill>
                  <a:srgbClr val="000000"/>
                </a:solidFill>
                <a:latin typeface="Calibri (MS)"/>
                <a:ea typeface="Calibri (MS)"/>
                <a:cs typeface="Calibri (MS)"/>
                <a:sym typeface="Calibri (MS)"/>
              </a:rPr>
              <a:t>The Mentors</a:t>
            </a:r>
          </a:p>
        </p:txBody>
      </p:sp>
      <p:sp>
        <p:nvSpPr>
          <p:cNvPr id="9" name="TextBox 9"/>
          <p:cNvSpPr txBox="1"/>
          <p:nvPr/>
        </p:nvSpPr>
        <p:spPr>
          <a:xfrm>
            <a:off x="764505" y="98222"/>
            <a:ext cx="1135275"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05</a:t>
            </a:r>
          </a:p>
        </p:txBody>
      </p:sp>
      <p:sp>
        <p:nvSpPr>
          <p:cNvPr id="10" name="TextBox 10"/>
          <p:cNvSpPr txBox="1"/>
          <p:nvPr/>
        </p:nvSpPr>
        <p:spPr>
          <a:xfrm>
            <a:off x="1912553" y="2335387"/>
            <a:ext cx="7627363" cy="2771775"/>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Who are they? Photos, names, titles, and a LinkedIn link are nice to have (with your mentor’s consent) -- or you can simply let them view this on your webpage and remove this slide.</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It is nice that your mentors know who the other mentors are and their area of expertise. This way, they can assess whether a team could benefit from another mentor’s perspective.</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Overall, it is also good for networking.</a:t>
            </a: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764505" y="98222"/>
            <a:ext cx="1135275"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05</a:t>
            </a:r>
          </a:p>
        </p:txBody>
      </p:sp>
      <p:sp>
        <p:nvSpPr>
          <p:cNvPr id="9" name="TextBox 9"/>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MENTORING </a:t>
            </a:r>
          </a:p>
          <a:p>
            <a:pPr algn="l">
              <a:lnSpc>
                <a:spcPts val="2596"/>
              </a:lnSpc>
            </a:pPr>
            <a:r>
              <a:rPr lang="en-US" sz="2400">
                <a:solidFill>
                  <a:srgbClr val="000000"/>
                </a:solidFill>
                <a:latin typeface="Calibri (MS)"/>
                <a:ea typeface="Calibri (MS)"/>
                <a:cs typeface="Calibri (MS)"/>
                <a:sym typeface="Calibri (MS)"/>
              </a:rPr>
              <a:t>The Process</a:t>
            </a:r>
          </a:p>
        </p:txBody>
      </p:sp>
      <p:sp>
        <p:nvSpPr>
          <p:cNvPr id="10" name="TextBox 10"/>
          <p:cNvSpPr txBox="1"/>
          <p:nvPr/>
        </p:nvSpPr>
        <p:spPr>
          <a:xfrm>
            <a:off x="1912553" y="2335387"/>
            <a:ext cx="7627363" cy="3686175"/>
          </a:xfrm>
          <a:prstGeom prst="rect">
            <a:avLst/>
          </a:prstGeom>
        </p:spPr>
        <p:txBody>
          <a:bodyPr lIns="0" tIns="0" rIns="0" bIns="0" rtlCol="0" anchor="t">
            <a:spAutoFit/>
          </a:bodyPr>
          <a:lstStyle/>
          <a:p>
            <a:pPr algn="l">
              <a:lnSpc>
                <a:spcPts val="2400"/>
              </a:lnSpc>
            </a:pPr>
            <a:r>
              <a:rPr lang="en-US" sz="2000">
                <a:solidFill>
                  <a:srgbClr val="000000"/>
                </a:solidFill>
                <a:latin typeface="Calibri (MS)"/>
                <a:ea typeface="Calibri (MS)"/>
                <a:cs typeface="Calibri (MS)"/>
                <a:sym typeface="Calibri (MS)"/>
              </a:rPr>
              <a:t>Describe how mentoring will work at your hackathon. </a:t>
            </a:r>
          </a:p>
          <a:p>
            <a:pPr algn="l">
              <a:lnSpc>
                <a:spcPts val="2400"/>
              </a:lnSpc>
            </a:pPr>
            <a:r>
              <a:rPr lang="en-US" sz="2000">
                <a:solidFill>
                  <a:srgbClr val="000000"/>
                </a:solidFill>
                <a:latin typeface="Calibri (MS)"/>
                <a:ea typeface="Calibri (MS)"/>
                <a:cs typeface="Calibri (MS)"/>
                <a:sym typeface="Calibri (MS)"/>
              </a:rPr>
              <a:t>When and where will mentors be available? </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Explain the process to get mentoring. Do teams “book” mentors? Do teams have an assigned mentor throughout the hackathon? Do you assign mentors to teams based on your checkpoint conversations? Do mentors pick teams they think they can help?</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r>
              <a:rPr lang="en-US" sz="2000">
                <a:solidFill>
                  <a:srgbClr val="000000"/>
                </a:solidFill>
                <a:latin typeface="Calibri (MS)"/>
                <a:ea typeface="Calibri (MS)"/>
                <a:cs typeface="Calibri (MS)"/>
                <a:sym typeface="Calibri (MS)"/>
              </a:rPr>
              <a:t>Emphasise that the role of the mentors is to offer perspective and resources, not to solve the teams issues and give them the solution.</a:t>
            </a:r>
          </a:p>
          <a:p>
            <a:pPr algn="l">
              <a:lnSpc>
                <a:spcPts val="2400"/>
              </a:lnSpc>
            </a:pPr>
            <a:endParaRPr lang="en-US" sz="2000">
              <a:solidFill>
                <a:srgbClr val="000000"/>
              </a:solidFill>
              <a:latin typeface="Calibri (MS)"/>
              <a:ea typeface="Calibri (MS)"/>
              <a:cs typeface="Calibri (MS)"/>
              <a:sym typeface="Calibri (MS)"/>
            </a:endParaRPr>
          </a:p>
          <a:p>
            <a:pPr algn="l">
              <a:lnSpc>
                <a:spcPts val="2400"/>
              </a:lnSpc>
            </a:pPr>
            <a:endParaRPr lang="en-US" sz="2000">
              <a:solidFill>
                <a:srgbClr val="000000"/>
              </a:solidFill>
              <a:latin typeface="Calibri (MS)"/>
              <a:ea typeface="Calibri (MS)"/>
              <a:cs typeface="Calibri (MS)"/>
              <a:sym typeface="Calibri (MS)"/>
            </a:endParaRPr>
          </a:p>
        </p:txBody>
      </p:sp>
      <p:sp>
        <p:nvSpPr>
          <p:cNvPr id="11" name="Freeform 11"/>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06</a:t>
            </a:r>
          </a:p>
        </p:txBody>
      </p:sp>
      <p:sp>
        <p:nvSpPr>
          <p:cNvPr id="9" name="TextBox 9"/>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EVALUATION</a:t>
            </a:r>
          </a:p>
          <a:p>
            <a:pPr algn="l">
              <a:lnSpc>
                <a:spcPts val="2596"/>
              </a:lnSpc>
            </a:pPr>
            <a:r>
              <a:rPr lang="en-US" sz="2400">
                <a:solidFill>
                  <a:srgbClr val="000000"/>
                </a:solidFill>
                <a:latin typeface="Calibri (MS)"/>
                <a:ea typeface="Calibri (MS)"/>
                <a:cs typeface="Calibri (MS)"/>
                <a:sym typeface="Calibri (MS)"/>
              </a:rPr>
              <a:t>The Process</a:t>
            </a:r>
          </a:p>
        </p:txBody>
      </p:sp>
      <p:sp>
        <p:nvSpPr>
          <p:cNvPr id="10" name="TextBox 10"/>
          <p:cNvSpPr txBox="1"/>
          <p:nvPr/>
        </p:nvSpPr>
        <p:spPr>
          <a:xfrm>
            <a:off x="964172" y="1629159"/>
            <a:ext cx="2331987" cy="4727156"/>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Solution Submission </a:t>
            </a:r>
          </a:p>
          <a:p>
            <a:pPr algn="l">
              <a:lnSpc>
                <a:spcPts val="3702"/>
              </a:lnSpc>
            </a:pPr>
            <a:r>
              <a:rPr lang="en-US" sz="1800">
                <a:solidFill>
                  <a:srgbClr val="000000"/>
                </a:solidFill>
                <a:latin typeface="Calibri (MS)"/>
                <a:ea typeface="Calibri (MS)"/>
                <a:cs typeface="Calibri (MS)"/>
                <a:sym typeface="Calibri (MS)"/>
              </a:rPr>
              <a:t>Deadline</a:t>
            </a:r>
          </a:p>
          <a:p>
            <a:pPr algn="l">
              <a:lnSpc>
                <a:spcPts val="3702"/>
              </a:lnSpc>
            </a:pPr>
            <a:r>
              <a:rPr lang="en-US" sz="1800">
                <a:solidFill>
                  <a:srgbClr val="000000"/>
                </a:solidFill>
                <a:latin typeface="Calibri (MS)"/>
                <a:ea typeface="Calibri (MS)"/>
                <a:cs typeface="Calibri (MS)"/>
                <a:sym typeface="Calibri (MS)"/>
              </a:rPr>
              <a:t>Deliverables: specify if you have any additional deliverables besides the mandatory form on digieduhack.com.</a:t>
            </a:r>
          </a:p>
          <a:p>
            <a:pPr algn="l">
              <a:lnSpc>
                <a:spcPts val="3702"/>
              </a:lnSpc>
            </a:pPr>
            <a:r>
              <a:rPr lang="en-US" sz="1800">
                <a:solidFill>
                  <a:srgbClr val="000000"/>
                </a:solidFill>
                <a:latin typeface="Calibri (MS)"/>
                <a:ea typeface="Calibri (MS)"/>
                <a:cs typeface="Calibri (MS)"/>
                <a:sym typeface="Calibri (MS)"/>
              </a:rPr>
              <a:t>Refer participants to their website guide for how to submit.</a:t>
            </a:r>
          </a:p>
        </p:txBody>
      </p:sp>
      <p:sp>
        <p:nvSpPr>
          <p:cNvPr id="11" name="TextBox 11"/>
          <p:cNvSpPr txBox="1"/>
          <p:nvPr/>
        </p:nvSpPr>
        <p:spPr>
          <a:xfrm>
            <a:off x="3618943" y="1629159"/>
            <a:ext cx="2331987" cy="4260432"/>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Solution Presentation</a:t>
            </a:r>
          </a:p>
          <a:p>
            <a:pPr algn="l">
              <a:lnSpc>
                <a:spcPts val="3702"/>
              </a:lnSpc>
            </a:pPr>
            <a:r>
              <a:rPr lang="en-US" sz="1799">
                <a:solidFill>
                  <a:srgbClr val="000000"/>
                </a:solidFill>
                <a:latin typeface="Calibri (MS)"/>
                <a:ea typeface="Calibri (MS)"/>
                <a:cs typeface="Calibri (MS)"/>
                <a:sym typeface="Calibri (MS)"/>
              </a:rPr>
              <a:t>Are you asking teams to present their solution? What format (live pitch? recorded pitch? demo?) How long to they have (5mins?)</a:t>
            </a:r>
          </a:p>
          <a:p>
            <a:pPr algn="l">
              <a:lnSpc>
                <a:spcPts val="3702"/>
              </a:lnSpc>
            </a:pPr>
            <a:r>
              <a:rPr lang="en-US" sz="1799">
                <a:solidFill>
                  <a:srgbClr val="000000"/>
                </a:solidFill>
                <a:latin typeface="Calibri (MS)"/>
                <a:ea typeface="Calibri (MS)"/>
                <a:cs typeface="Calibri (MS)"/>
                <a:sym typeface="Calibri (MS)"/>
              </a:rPr>
              <a:t>Is there a Q&amp;A with the jury and how long is it?</a:t>
            </a:r>
          </a:p>
        </p:txBody>
      </p:sp>
      <p:sp>
        <p:nvSpPr>
          <p:cNvPr id="12" name="TextBox 12"/>
          <p:cNvSpPr txBox="1"/>
          <p:nvPr/>
        </p:nvSpPr>
        <p:spPr>
          <a:xfrm>
            <a:off x="6219825" y="1629159"/>
            <a:ext cx="2334452" cy="3326982"/>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Solution Evaluation</a:t>
            </a:r>
          </a:p>
          <a:p>
            <a:pPr algn="l">
              <a:lnSpc>
                <a:spcPts val="3702"/>
              </a:lnSpc>
            </a:pPr>
            <a:r>
              <a:rPr lang="en-US" sz="1799">
                <a:solidFill>
                  <a:srgbClr val="000000"/>
                </a:solidFill>
                <a:latin typeface="Calibri (MS)"/>
                <a:ea typeface="Calibri (MS)"/>
                <a:cs typeface="Calibri (MS)"/>
                <a:sym typeface="Calibri (MS)"/>
              </a:rPr>
              <a:t>How long will the jury deliberation last?</a:t>
            </a:r>
          </a:p>
          <a:p>
            <a:pPr algn="l">
              <a:lnSpc>
                <a:spcPts val="3702"/>
              </a:lnSpc>
            </a:pPr>
            <a:r>
              <a:rPr lang="en-US" sz="1799">
                <a:solidFill>
                  <a:srgbClr val="000000"/>
                </a:solidFill>
                <a:latin typeface="Calibri (MS)"/>
                <a:ea typeface="Calibri (MS)"/>
                <a:cs typeface="Calibri (MS)"/>
                <a:sym typeface="Calibri (MS)"/>
              </a:rPr>
              <a:t>Will you reveal scores or just the ranking of the winners (latter is recommended)?</a:t>
            </a:r>
          </a:p>
        </p:txBody>
      </p:sp>
      <p:sp>
        <p:nvSpPr>
          <p:cNvPr id="13" name="TextBox 13"/>
          <p:cNvSpPr txBox="1"/>
          <p:nvPr/>
        </p:nvSpPr>
        <p:spPr>
          <a:xfrm>
            <a:off x="8896020" y="1629159"/>
            <a:ext cx="2334452" cy="39256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Winner announcement</a:t>
            </a:r>
          </a:p>
          <a:p>
            <a:pPr algn="l">
              <a:lnSpc>
                <a:spcPts val="3702"/>
              </a:lnSpc>
            </a:pPr>
            <a:r>
              <a:rPr lang="en-US" sz="1799">
                <a:solidFill>
                  <a:srgbClr val="000000"/>
                </a:solidFill>
                <a:latin typeface="Calibri (MS)"/>
                <a:ea typeface="Calibri (MS)"/>
                <a:cs typeface="Calibri (MS)"/>
                <a:sym typeface="Calibri (MS)"/>
              </a:rPr>
              <a:t>Time and place of winner announcement</a:t>
            </a:r>
          </a:p>
          <a:p>
            <a:pPr algn="l">
              <a:lnSpc>
                <a:spcPts val="3702"/>
              </a:lnSpc>
            </a:pPr>
            <a:endParaRPr lang="en-US" sz="1799">
              <a:solidFill>
                <a:srgbClr val="000000"/>
              </a:solidFill>
              <a:latin typeface="Calibri (MS)"/>
              <a:ea typeface="Calibri (MS)"/>
              <a:cs typeface="Calibri (MS)"/>
              <a:sym typeface="Calibri (MS)"/>
            </a:endParaRP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4" name="AutoShape 14"/>
          <p:cNvSpPr/>
          <p:nvPr/>
        </p:nvSpPr>
        <p:spPr>
          <a:xfrm flipH="1">
            <a:off x="3424746" y="1908716"/>
            <a:ext cx="11721" cy="3810419"/>
          </a:xfrm>
          <a:prstGeom prst="line">
            <a:avLst/>
          </a:prstGeom>
          <a:ln w="9525" cap="flat">
            <a:solidFill>
              <a:srgbClr val="000000"/>
            </a:solidFill>
            <a:prstDash val="solid"/>
            <a:headEnd type="none" w="sm" len="sm"/>
            <a:tailEnd type="none" w="sm" len="sm"/>
          </a:ln>
        </p:spPr>
      </p:sp>
      <p:sp>
        <p:nvSpPr>
          <p:cNvPr id="15" name="AutoShape 15"/>
          <p:cNvSpPr/>
          <p:nvPr/>
        </p:nvSpPr>
        <p:spPr>
          <a:xfrm flipH="1">
            <a:off x="6079517" y="1908716"/>
            <a:ext cx="11721" cy="3810419"/>
          </a:xfrm>
          <a:prstGeom prst="line">
            <a:avLst/>
          </a:prstGeom>
          <a:ln w="9525" cap="flat">
            <a:solidFill>
              <a:srgbClr val="000000"/>
            </a:solidFill>
            <a:prstDash val="solid"/>
            <a:headEnd type="none" w="sm" len="sm"/>
            <a:tailEnd type="none" w="sm" len="sm"/>
          </a:ln>
        </p:spPr>
      </p:sp>
      <p:sp>
        <p:nvSpPr>
          <p:cNvPr id="16" name="AutoShape 16"/>
          <p:cNvSpPr/>
          <p:nvPr/>
        </p:nvSpPr>
        <p:spPr>
          <a:xfrm flipH="1">
            <a:off x="8755712" y="1848249"/>
            <a:ext cx="11721" cy="3810419"/>
          </a:xfrm>
          <a:prstGeom prst="line">
            <a:avLst/>
          </a:prstGeom>
          <a:ln w="9525" cap="flat">
            <a:solidFill>
              <a:srgbClr val="000000"/>
            </a:solidFill>
            <a:prstDash val="solid"/>
            <a:headEnd type="none" w="sm" len="sm"/>
            <a:tailEnd type="none" w="sm" len="sm"/>
          </a:ln>
        </p:spPr>
      </p:sp>
      <p:sp>
        <p:nvSpPr>
          <p:cNvPr id="17" name="Freeform 17"/>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EVALUATION</a:t>
            </a:r>
          </a:p>
          <a:p>
            <a:pPr algn="l">
              <a:lnSpc>
                <a:spcPts val="2596"/>
              </a:lnSpc>
            </a:pPr>
            <a:r>
              <a:rPr lang="en-US" sz="2400">
                <a:solidFill>
                  <a:srgbClr val="000000"/>
                </a:solidFill>
                <a:latin typeface="Calibri (MS)"/>
                <a:ea typeface="Calibri (MS)"/>
                <a:cs typeface="Calibri (MS)"/>
                <a:sym typeface="Calibri (MS)"/>
              </a:rPr>
              <a:t>Evaluation criteria</a:t>
            </a:r>
          </a:p>
        </p:txBody>
      </p:sp>
      <p:sp>
        <p:nvSpPr>
          <p:cNvPr id="9" name="TextBox 9"/>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06</a:t>
            </a:r>
          </a:p>
        </p:txBody>
      </p:sp>
      <p:sp>
        <p:nvSpPr>
          <p:cNvPr id="10" name="TextBox 10"/>
          <p:cNvSpPr txBox="1"/>
          <p:nvPr/>
        </p:nvSpPr>
        <p:spPr>
          <a:xfrm>
            <a:off x="1067683"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1</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1" name="AutoShape 11"/>
          <p:cNvSpPr/>
          <p:nvPr/>
        </p:nvSpPr>
        <p:spPr>
          <a:xfrm flipH="1">
            <a:off x="4023557" y="2126708"/>
            <a:ext cx="11721" cy="3810419"/>
          </a:xfrm>
          <a:prstGeom prst="line">
            <a:avLst/>
          </a:prstGeom>
          <a:ln w="9525" cap="flat">
            <a:solidFill>
              <a:srgbClr val="000000"/>
            </a:solidFill>
            <a:prstDash val="solid"/>
            <a:headEnd type="none" w="sm" len="sm"/>
            <a:tailEnd type="none" w="sm" len="sm"/>
          </a:ln>
        </p:spPr>
      </p:sp>
      <p:sp>
        <p:nvSpPr>
          <p:cNvPr id="12" name="AutoShape 12"/>
          <p:cNvSpPr/>
          <p:nvPr/>
        </p:nvSpPr>
        <p:spPr>
          <a:xfrm flipH="1">
            <a:off x="7850886" y="2126708"/>
            <a:ext cx="11721" cy="3810419"/>
          </a:xfrm>
          <a:prstGeom prst="line">
            <a:avLst/>
          </a:prstGeom>
          <a:ln w="9525" cap="flat">
            <a:solidFill>
              <a:srgbClr val="000000"/>
            </a:solidFill>
            <a:prstDash val="solid"/>
            <a:headEnd type="none" w="sm" len="sm"/>
            <a:tailEnd type="none" w="sm" len="sm"/>
          </a:ln>
        </p:spPr>
      </p:sp>
      <p:sp>
        <p:nvSpPr>
          <p:cNvPr id="13" name="TextBox 13"/>
          <p:cNvSpPr txBox="1"/>
          <p:nvPr/>
        </p:nvSpPr>
        <p:spPr>
          <a:xfrm>
            <a:off x="4713420"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2</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4" name="TextBox 14"/>
          <p:cNvSpPr txBox="1"/>
          <p:nvPr/>
        </p:nvSpPr>
        <p:spPr>
          <a:xfrm>
            <a:off x="8487032"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3</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5" name="Freeform 15"/>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552" y="339614"/>
            <a:ext cx="9826171" cy="1234621"/>
          </a:xfrm>
          <a:custGeom>
            <a:avLst/>
            <a:gdLst/>
            <a:ahLst/>
            <a:cxnLst/>
            <a:rect l="l" t="t" r="r" b="b"/>
            <a:pathLst>
              <a:path w="9826171" h="123462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6679501"/>
            <a:ext cx="12192000" cy="178498"/>
          </a:xfrm>
          <a:custGeom>
            <a:avLst/>
            <a:gdLst/>
            <a:ahLst/>
            <a:cxnLst/>
            <a:rect l="l" t="t" r="r" b="b"/>
            <a:pathLst>
              <a:path w="12192000" h="178498">
                <a:moveTo>
                  <a:pt x="0" y="0"/>
                </a:moveTo>
                <a:lnTo>
                  <a:pt x="12192000" y="0"/>
                </a:lnTo>
                <a:lnTo>
                  <a:pt x="12192000" y="178499"/>
                </a:lnTo>
                <a:lnTo>
                  <a:pt x="0" y="178499"/>
                </a:lnTo>
                <a:lnTo>
                  <a:pt x="0" y="0"/>
                </a:lnTo>
                <a:close/>
              </a:path>
            </a:pathLst>
          </a:custGeom>
          <a:blipFill>
            <a:blip r:embed="rId6"/>
            <a:stretch>
              <a:fillRect b="-34434"/>
            </a:stretch>
          </a:blipFill>
        </p:spPr>
      </p:sp>
      <p:sp>
        <p:nvSpPr>
          <p:cNvPr id="5" name="Freeform 5"/>
          <p:cNvSpPr/>
          <p:nvPr/>
        </p:nvSpPr>
        <p:spPr>
          <a:xfrm>
            <a:off x="0" y="1514018"/>
            <a:ext cx="6192984" cy="9525"/>
          </a:xfrm>
          <a:custGeom>
            <a:avLst/>
            <a:gdLst/>
            <a:ahLst/>
            <a:cxnLst/>
            <a:rect l="l" t="t" r="r" b="b"/>
            <a:pathLst>
              <a:path w="6192984" h="9525">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39916" y="5937142"/>
            <a:ext cx="1973304" cy="517741"/>
          </a:xfrm>
          <a:custGeom>
            <a:avLst/>
            <a:gdLst/>
            <a:ahLst/>
            <a:cxnLst/>
            <a:rect l="l" t="t" r="r" b="b"/>
            <a:pathLst>
              <a:path w="1973304" h="517741">
                <a:moveTo>
                  <a:pt x="0" y="0"/>
                </a:moveTo>
                <a:lnTo>
                  <a:pt x="1973304" y="0"/>
                </a:lnTo>
                <a:lnTo>
                  <a:pt x="1973304" y="517741"/>
                </a:lnTo>
                <a:lnTo>
                  <a:pt x="0" y="517741"/>
                </a:lnTo>
                <a:lnTo>
                  <a:pt x="0" y="0"/>
                </a:lnTo>
                <a:close/>
              </a:path>
            </a:pathLst>
          </a:custGeom>
          <a:blipFill>
            <a:blip r:embed="rId11"/>
            <a:stretch>
              <a:fillRect/>
            </a:stretch>
          </a:blipFill>
        </p:spPr>
      </p:sp>
      <p:sp>
        <p:nvSpPr>
          <p:cNvPr id="8" name="TextBox 8"/>
          <p:cNvSpPr txBox="1"/>
          <p:nvPr/>
        </p:nvSpPr>
        <p:spPr>
          <a:xfrm>
            <a:off x="1899780" y="492538"/>
            <a:ext cx="6600596" cy="982904"/>
          </a:xfrm>
          <a:prstGeom prst="rect">
            <a:avLst/>
          </a:prstGeom>
        </p:spPr>
        <p:txBody>
          <a:bodyPr lIns="0" tIns="0" rIns="0" bIns="0" rtlCol="0" anchor="t">
            <a:spAutoFit/>
          </a:bodyPr>
          <a:lstStyle/>
          <a:p>
            <a:pPr algn="l">
              <a:lnSpc>
                <a:spcPts val="4544"/>
              </a:lnSpc>
            </a:pPr>
            <a:r>
              <a:rPr lang="en-US" sz="4200" b="1">
                <a:solidFill>
                  <a:srgbClr val="000000"/>
                </a:solidFill>
                <a:latin typeface="Calibri (MS) Bold"/>
                <a:ea typeface="Calibri (MS) Bold"/>
                <a:cs typeface="Calibri (MS) Bold"/>
                <a:sym typeface="Calibri (MS) Bold"/>
              </a:rPr>
              <a:t>EVALUATION</a:t>
            </a:r>
          </a:p>
          <a:p>
            <a:pPr algn="l">
              <a:lnSpc>
                <a:spcPts val="2596"/>
              </a:lnSpc>
            </a:pPr>
            <a:r>
              <a:rPr lang="en-US" sz="2400">
                <a:solidFill>
                  <a:srgbClr val="000000"/>
                </a:solidFill>
                <a:latin typeface="Calibri (MS)"/>
                <a:ea typeface="Calibri (MS)"/>
                <a:cs typeface="Calibri (MS)"/>
                <a:sym typeface="Calibri (MS)"/>
              </a:rPr>
              <a:t>Evaluation criteria</a:t>
            </a:r>
          </a:p>
        </p:txBody>
      </p:sp>
      <p:sp>
        <p:nvSpPr>
          <p:cNvPr id="9" name="TextBox 9"/>
          <p:cNvSpPr txBox="1"/>
          <p:nvPr/>
        </p:nvSpPr>
        <p:spPr>
          <a:xfrm>
            <a:off x="764505" y="98222"/>
            <a:ext cx="1279291" cy="1530350"/>
          </a:xfrm>
          <a:prstGeom prst="rect">
            <a:avLst/>
          </a:prstGeom>
        </p:spPr>
        <p:txBody>
          <a:bodyPr lIns="0" tIns="0" rIns="0" bIns="0" rtlCol="0" anchor="t">
            <a:spAutoFit/>
          </a:bodyPr>
          <a:lstStyle/>
          <a:p>
            <a:pPr algn="l">
              <a:lnSpc>
                <a:spcPts val="11200"/>
              </a:lnSpc>
            </a:pPr>
            <a:r>
              <a:rPr lang="en-US" sz="8000" b="1">
                <a:solidFill>
                  <a:srgbClr val="000000"/>
                </a:solidFill>
                <a:latin typeface="Calibri (MS) Bold"/>
                <a:ea typeface="Calibri (MS) Bold"/>
                <a:cs typeface="Calibri (MS) Bold"/>
                <a:sym typeface="Calibri (MS) Bold"/>
              </a:rPr>
              <a:t>06</a:t>
            </a:r>
          </a:p>
        </p:txBody>
      </p:sp>
      <p:sp>
        <p:nvSpPr>
          <p:cNvPr id="10" name="TextBox 10"/>
          <p:cNvSpPr txBox="1"/>
          <p:nvPr/>
        </p:nvSpPr>
        <p:spPr>
          <a:xfrm>
            <a:off x="1067683"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4</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1" name="AutoShape 11"/>
          <p:cNvSpPr/>
          <p:nvPr/>
        </p:nvSpPr>
        <p:spPr>
          <a:xfrm flipH="1">
            <a:off x="4023557" y="2126708"/>
            <a:ext cx="11721" cy="3810419"/>
          </a:xfrm>
          <a:prstGeom prst="line">
            <a:avLst/>
          </a:prstGeom>
          <a:ln w="9525" cap="flat">
            <a:solidFill>
              <a:srgbClr val="000000"/>
            </a:solidFill>
            <a:prstDash val="solid"/>
            <a:headEnd type="none" w="sm" len="sm"/>
            <a:tailEnd type="none" w="sm" len="sm"/>
          </a:ln>
        </p:spPr>
      </p:sp>
      <p:sp>
        <p:nvSpPr>
          <p:cNvPr id="12" name="AutoShape 12"/>
          <p:cNvSpPr/>
          <p:nvPr/>
        </p:nvSpPr>
        <p:spPr>
          <a:xfrm flipH="1">
            <a:off x="7850886" y="2126708"/>
            <a:ext cx="11721" cy="3810419"/>
          </a:xfrm>
          <a:prstGeom prst="line">
            <a:avLst/>
          </a:prstGeom>
          <a:ln w="9525" cap="flat">
            <a:solidFill>
              <a:srgbClr val="000000"/>
            </a:solidFill>
            <a:prstDash val="solid"/>
            <a:headEnd type="none" w="sm" len="sm"/>
            <a:tailEnd type="none" w="sm" len="sm"/>
          </a:ln>
        </p:spPr>
      </p:sp>
      <p:sp>
        <p:nvSpPr>
          <p:cNvPr id="13" name="TextBox 13"/>
          <p:cNvSpPr txBox="1"/>
          <p:nvPr/>
        </p:nvSpPr>
        <p:spPr>
          <a:xfrm>
            <a:off x="4713420"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5</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4" name="TextBox 14"/>
          <p:cNvSpPr txBox="1"/>
          <p:nvPr/>
        </p:nvSpPr>
        <p:spPr>
          <a:xfrm>
            <a:off x="8487032" y="1847151"/>
            <a:ext cx="2331987" cy="2477898"/>
          </a:xfrm>
          <a:prstGeom prst="rect">
            <a:avLst/>
          </a:prstGeom>
        </p:spPr>
        <p:txBody>
          <a:bodyPr lIns="0" tIns="0" rIns="0" bIns="0" rtlCol="0" anchor="t">
            <a:spAutoFit/>
          </a:bodyPr>
          <a:lstStyle/>
          <a:p>
            <a:pPr algn="l">
              <a:lnSpc>
                <a:spcPts val="4113"/>
              </a:lnSpc>
            </a:pPr>
            <a:r>
              <a:rPr lang="en-US" sz="1999" b="1">
                <a:solidFill>
                  <a:srgbClr val="9B00A9"/>
                </a:solidFill>
                <a:latin typeface="Calibri (MS) Bold"/>
                <a:ea typeface="Calibri (MS) Bold"/>
                <a:cs typeface="Calibri (MS) Bold"/>
                <a:sym typeface="Calibri (MS) Bold"/>
              </a:rPr>
              <a:t>Evaluation Criterion 6</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a:p>
            <a:pPr algn="l">
              <a:lnSpc>
                <a:spcPts val="4113"/>
              </a:lnSpc>
            </a:pPr>
            <a:endParaRPr lang="en-US" sz="1799">
              <a:solidFill>
                <a:srgbClr val="000000"/>
              </a:solidFill>
              <a:latin typeface="Calibri (MS)"/>
              <a:ea typeface="Calibri (MS)"/>
              <a:cs typeface="Calibri (MS)"/>
              <a:sym typeface="Calibri (MS)"/>
            </a:endParaRPr>
          </a:p>
        </p:txBody>
      </p:sp>
      <p:sp>
        <p:nvSpPr>
          <p:cNvPr id="15" name="Freeform 15"/>
          <p:cNvSpPr/>
          <p:nvPr/>
        </p:nvSpPr>
        <p:spPr>
          <a:xfrm>
            <a:off x="9998897" y="277177"/>
            <a:ext cx="1860096" cy="1037779"/>
          </a:xfrm>
          <a:custGeom>
            <a:avLst/>
            <a:gdLst/>
            <a:ahLst/>
            <a:cxnLst/>
            <a:rect l="l" t="t" r="r" b="b"/>
            <a:pathLst>
              <a:path w="1860096" h="1037779">
                <a:moveTo>
                  <a:pt x="0" y="0"/>
                </a:moveTo>
                <a:lnTo>
                  <a:pt x="1860096" y="0"/>
                </a:lnTo>
                <a:lnTo>
                  <a:pt x="1860096" y="1037779"/>
                </a:lnTo>
                <a:lnTo>
                  <a:pt x="0" y="1037779"/>
                </a:lnTo>
                <a:lnTo>
                  <a:pt x="0" y="0"/>
                </a:lnTo>
                <a:close/>
              </a:path>
            </a:pathLst>
          </a:custGeom>
          <a:blipFill>
            <a:blip r:embed="rId12"/>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4"/>
            <a:stretch>
              <a:fillRect/>
            </a:stretch>
          </a:blipFill>
        </p:spPr>
      </p:sp>
      <p:sp>
        <p:nvSpPr>
          <p:cNvPr id="4" name="Freeform 4"/>
          <p:cNvSpPr/>
          <p:nvPr/>
        </p:nvSpPr>
        <p:spPr>
          <a:xfrm>
            <a:off x="553974" y="774373"/>
            <a:ext cx="2717435" cy="1510922"/>
          </a:xfrm>
          <a:custGeom>
            <a:avLst/>
            <a:gdLst/>
            <a:ahLst/>
            <a:cxnLst/>
            <a:rect l="l" t="t" r="r" b="b"/>
            <a:pathLst>
              <a:path w="2717435" h="1510922">
                <a:moveTo>
                  <a:pt x="0" y="0"/>
                </a:moveTo>
                <a:lnTo>
                  <a:pt x="2717435" y="0"/>
                </a:lnTo>
                <a:lnTo>
                  <a:pt x="2717435" y="1510922"/>
                </a:lnTo>
                <a:lnTo>
                  <a:pt x="0" y="15109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403469" y="3059668"/>
            <a:ext cx="11385052" cy="738664"/>
          </a:xfrm>
          <a:custGeom>
            <a:avLst/>
            <a:gdLst/>
            <a:ahLst/>
            <a:cxnLst/>
            <a:rect l="l" t="t" r="r" b="b"/>
            <a:pathLst>
              <a:path w="11385052" h="738664">
                <a:moveTo>
                  <a:pt x="0" y="0"/>
                </a:moveTo>
                <a:lnTo>
                  <a:pt x="11385052" y="0"/>
                </a:lnTo>
                <a:lnTo>
                  <a:pt x="11385052" y="738664"/>
                </a:lnTo>
                <a:lnTo>
                  <a:pt x="0" y="7386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550793" y="5328171"/>
            <a:ext cx="2877674" cy="755466"/>
          </a:xfrm>
          <a:custGeom>
            <a:avLst/>
            <a:gdLst/>
            <a:ahLst/>
            <a:cxnLst/>
            <a:rect l="l" t="t" r="r" b="b"/>
            <a:pathLst>
              <a:path w="2877674" h="755466">
                <a:moveTo>
                  <a:pt x="0" y="0"/>
                </a:moveTo>
                <a:lnTo>
                  <a:pt x="2877674" y="0"/>
                </a:lnTo>
                <a:lnTo>
                  <a:pt x="2877674" y="755466"/>
                </a:lnTo>
                <a:lnTo>
                  <a:pt x="0" y="75546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550793" y="5328171"/>
            <a:ext cx="2877674" cy="755466"/>
          </a:xfrm>
          <a:custGeom>
            <a:avLst/>
            <a:gdLst/>
            <a:ahLst/>
            <a:cxnLst/>
            <a:rect l="l" t="t" r="r" b="b"/>
            <a:pathLst>
              <a:path w="2877674" h="755466">
                <a:moveTo>
                  <a:pt x="0" y="0"/>
                </a:moveTo>
                <a:lnTo>
                  <a:pt x="2877674" y="0"/>
                </a:lnTo>
                <a:lnTo>
                  <a:pt x="2877674" y="755466"/>
                </a:lnTo>
                <a:lnTo>
                  <a:pt x="0" y="755466"/>
                </a:lnTo>
                <a:lnTo>
                  <a:pt x="0" y="0"/>
                </a:lnTo>
                <a:close/>
              </a:path>
            </a:pathLst>
          </a:custGeom>
          <a:blipFill>
            <a:blip r:embed="rId11"/>
            <a:stretch>
              <a:fillRect/>
            </a:stretch>
          </a:blipFill>
        </p:spPr>
      </p:sp>
      <p:sp>
        <p:nvSpPr>
          <p:cNvPr id="8" name="Freeform 8"/>
          <p:cNvSpPr/>
          <p:nvPr/>
        </p:nvSpPr>
        <p:spPr>
          <a:xfrm>
            <a:off x="685800" y="685800"/>
            <a:ext cx="3427347" cy="1912174"/>
          </a:xfrm>
          <a:custGeom>
            <a:avLst/>
            <a:gdLst/>
            <a:ahLst/>
            <a:cxnLst/>
            <a:rect l="l" t="t" r="r" b="b"/>
            <a:pathLst>
              <a:path w="3427347" h="1912174">
                <a:moveTo>
                  <a:pt x="0" y="0"/>
                </a:moveTo>
                <a:lnTo>
                  <a:pt x="3427347" y="0"/>
                </a:lnTo>
                <a:lnTo>
                  <a:pt x="3427347" y="1912174"/>
                </a:lnTo>
                <a:lnTo>
                  <a:pt x="0" y="1912174"/>
                </a:lnTo>
                <a:lnTo>
                  <a:pt x="0" y="0"/>
                </a:lnTo>
                <a:close/>
              </a:path>
            </a:pathLst>
          </a:custGeom>
          <a:blipFill>
            <a:blip r:embed="rId12"/>
            <a:stretch>
              <a:fillRect/>
            </a:stretch>
          </a:blipFill>
        </p:spPr>
      </p:sp>
      <p:sp>
        <p:nvSpPr>
          <p:cNvPr id="9" name="TextBox 9"/>
          <p:cNvSpPr txBox="1"/>
          <p:nvPr/>
        </p:nvSpPr>
        <p:spPr>
          <a:xfrm>
            <a:off x="4120284" y="3314727"/>
            <a:ext cx="3592597" cy="709681"/>
          </a:xfrm>
          <a:prstGeom prst="rect">
            <a:avLst/>
          </a:prstGeom>
        </p:spPr>
        <p:txBody>
          <a:bodyPr wrap="square" lIns="0" tIns="0" rIns="0" bIns="0" rtlCol="0" anchor="t">
            <a:spAutoFit/>
          </a:bodyPr>
          <a:lstStyle/>
          <a:p>
            <a:pPr algn="l">
              <a:lnSpc>
                <a:spcPts val="5880"/>
              </a:lnSpc>
            </a:pPr>
            <a:r>
              <a:rPr lang="en-US" sz="4200" b="1" dirty="0">
                <a:solidFill>
                  <a:srgbClr val="FFFFFF"/>
                </a:solidFill>
                <a:latin typeface="Calibri (MS) Bold"/>
                <a:ea typeface="Calibri (MS) Bold"/>
                <a:cs typeface="Calibri (MS) Bold"/>
                <a:sym typeface="Calibri (M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5901e46-a797-40af-8142-734c2a3f482b" xsi:nil="true"/>
    <lcf76f155ced4ddcb4097134ff3c332f xmlns="bd47ed94-171c-44df-9054-968b0a0dc6b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4C8320570F4C4B9FEA15F6E37C3B6B" ma:contentTypeVersion="15" ma:contentTypeDescription="Crée un document." ma:contentTypeScope="" ma:versionID="d80c7fa7257b7cee74b9c14e07ea50af">
  <xsd:schema xmlns:xsd="http://www.w3.org/2001/XMLSchema" xmlns:xs="http://www.w3.org/2001/XMLSchema" xmlns:p="http://schemas.microsoft.com/office/2006/metadata/properties" xmlns:ns2="bd47ed94-171c-44df-9054-968b0a0dc6b7" xmlns:ns3="55901e46-a797-40af-8142-734c2a3f482b" targetNamespace="http://schemas.microsoft.com/office/2006/metadata/properties" ma:root="true" ma:fieldsID="98d139d50afa5dbebfd6135dd7661862" ns2:_="" ns3:_="">
    <xsd:import namespace="bd47ed94-171c-44df-9054-968b0a0dc6b7"/>
    <xsd:import namespace="55901e46-a797-40af-8142-734c2a3f482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7ed94-171c-44df-9054-968b0a0dc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75503ba6-c77d-4a47-a49f-513eb447c3e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901e46-a797-40af-8142-734c2a3f482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aeb7b46-1c0c-482e-82a0-5b689b7b1f10}" ma:internalName="TaxCatchAll" ma:showField="CatchAllData" ma:web="55901e46-a797-40af-8142-734c2a3f482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02C756-D242-4CAC-9544-C816217709EC}">
  <ds:schemaRefs>
    <ds:schemaRef ds:uri="http://schemas.microsoft.com/office/2006/metadata/properties"/>
    <ds:schemaRef ds:uri="http://schemas.microsoft.com/office/infopath/2007/PartnerControls"/>
    <ds:schemaRef ds:uri="55901e46-a797-40af-8142-734c2a3f482b"/>
    <ds:schemaRef ds:uri="bd47ed94-171c-44df-9054-968b0a0dc6b7"/>
  </ds:schemaRefs>
</ds:datastoreItem>
</file>

<file path=customXml/itemProps2.xml><?xml version="1.0" encoding="utf-8"?>
<ds:datastoreItem xmlns:ds="http://schemas.openxmlformats.org/officeDocument/2006/customXml" ds:itemID="{D3A02887-007E-4075-BB22-ECD5D14663BE}">
  <ds:schemaRefs>
    <ds:schemaRef ds:uri="http://schemas.microsoft.com/sharepoint/v3/contenttype/forms"/>
  </ds:schemaRefs>
</ds:datastoreItem>
</file>

<file path=customXml/itemProps3.xml><?xml version="1.0" encoding="utf-8"?>
<ds:datastoreItem xmlns:ds="http://schemas.openxmlformats.org/officeDocument/2006/customXml" ds:itemID="{FAB48632-75C0-48A6-9B0A-6083DE467C67}"/>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DigiEduHack Mentor Guide 2025</dc:title>
  <cp:revision>4</cp:revision>
  <dcterms:created xsi:type="dcterms:W3CDTF">2006-08-16T00:00:00Z</dcterms:created>
  <dcterms:modified xsi:type="dcterms:W3CDTF">2025-03-16T10:29:29Z</dcterms:modified>
  <dc:identifier>DAFs6-Tvr1k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0x010100BF4C8320570F4C4B9FEA15F6E37C3B6B</vt:lpwstr>
  </property>
  <property fmtid="{D5CDD505-2E9C-101B-9397-08002B2CF9AE}" pid="3" name="MediaServiceImageTags">
    <vt:lpwstr/>
  </property>
</Properties>
</file>