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2192000" cy="6858000"/>
  <p:notesSz cx="6858000" cy="9144000"/>
  <p:embeddedFontLst>
    <p:embeddedFont>
      <p:font typeface="Calibri (MS)" charset="1" panose="020F0502020204030204"/>
      <p:regular r:id="rId30"/>
    </p:embeddedFont>
    <p:embeddedFont>
      <p:font typeface="Calibri (MS) Bold" charset="1" panose="020F0702030404030204"/>
      <p:regular r:id="rId31"/>
    </p:embeddedFont>
    <p:embeddedFont>
      <p:font typeface="Open Sans" charset="1" panose="020B0606030504020204"/>
      <p:regular r:id="rId32"/>
    </p:embeddedFont>
    <p:embeddedFont>
      <p:font typeface="Open Sans Italics" charset="1" panose="020B0606030504020204"/>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 Type="http://schemas.openxmlformats.org/officeDocument/2006/relationships/viewProps" Target="viewProps.xml"/><Relationship Id="rId34" Type="http://schemas.openxmlformats.org/officeDocument/2006/relationships/customXml" Target="../customXml/item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3.fntdata"/><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presProps" Target="presProps.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2.fntdata"/><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5" Type="http://schemas.openxmlformats.org/officeDocument/2006/relationships/tableStyles" Target="tableStyles.xml"/><Relationship Id="rId36" Type="http://schemas.openxmlformats.org/officeDocument/2006/relationships/customXml" Target="../customXml/item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1.fntdata"/><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30.fntdata"/><Relationship Id="rId4" Type="http://schemas.openxmlformats.org/officeDocument/2006/relationships/theme" Target="theme/theme1.xml"/><Relationship Id="rId9" Type="http://schemas.openxmlformats.org/officeDocument/2006/relationships/slide" Target="slides/slide4.xml"/><Relationship Id="rId35" Type="http://schemas.openxmlformats.org/officeDocument/2006/relationships/customXml" Target="../customXml/item2.xml"/><Relationship Id="rId8" Type="http://schemas.openxmlformats.org/officeDocument/2006/relationships/slide" Target="slides/slide3.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13" Target="../media/image10.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4.jpe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sv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jpeg" Type="http://schemas.openxmlformats.org/officeDocument/2006/relationships/image"/><Relationship Id="rId14"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sv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jpeg" Type="http://schemas.openxmlformats.org/officeDocument/2006/relationships/image"/><Relationship Id="rId14"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sv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jpeg" Type="http://schemas.openxmlformats.org/officeDocument/2006/relationships/image"/><Relationship Id="rId14"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2" Target="../media/image25.png" Type="http://schemas.openxmlformats.org/officeDocument/2006/relationships/image"/><Relationship Id="rId3" Target="../media/image26.svg" Type="http://schemas.openxmlformats.org/officeDocument/2006/relationships/image"/><Relationship Id="rId4" Target="../media/image14.jpeg" Type="http://schemas.openxmlformats.org/officeDocument/2006/relationships/image"/><Relationship Id="rId5" Target="../media/image27.png" Type="http://schemas.openxmlformats.org/officeDocument/2006/relationships/image"/><Relationship Id="rId6" Target="../media/image28.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3.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33.jpeg" Type="http://schemas.openxmlformats.org/officeDocument/2006/relationships/image"/><Relationship Id="rId4" Target="../media/image3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jpeg" Type="http://schemas.openxmlformats.org/officeDocument/2006/relationships/image"/><Relationship Id="rId12" Target="../media/image34.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4.jpe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10.png" Type="http://schemas.openxmlformats.org/officeDocument/2006/relationships/image"/><Relationship Id="rId12"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5.jpe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2192000" cy="6858000"/>
          </a:xfrm>
          <a:custGeom>
            <a:avLst/>
            <a:gdLst/>
            <a:ahLst/>
            <a:cxnLst/>
            <a:rect r="r" b="b" t="t" l="l"/>
            <a:pathLst>
              <a:path h="6858000" w="12192000">
                <a:moveTo>
                  <a:pt x="0" y="0"/>
                </a:moveTo>
                <a:lnTo>
                  <a:pt x="12192000" y="0"/>
                </a:lnTo>
                <a:lnTo>
                  <a:pt x="12192000" y="6858000"/>
                </a:lnTo>
                <a:lnTo>
                  <a:pt x="0" y="685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0"/>
            <a:ext cx="12192000" cy="6858000"/>
          </a:xfrm>
          <a:custGeom>
            <a:avLst/>
            <a:gdLst/>
            <a:ahLst/>
            <a:cxnLst/>
            <a:rect r="r" b="b" t="t" l="l"/>
            <a:pathLst>
              <a:path h="6858000" w="12192000">
                <a:moveTo>
                  <a:pt x="0" y="0"/>
                </a:moveTo>
                <a:lnTo>
                  <a:pt x="12192000" y="0"/>
                </a:lnTo>
                <a:lnTo>
                  <a:pt x="12192000" y="6858000"/>
                </a:lnTo>
                <a:lnTo>
                  <a:pt x="0" y="6858000"/>
                </a:lnTo>
                <a:lnTo>
                  <a:pt x="0" y="0"/>
                </a:lnTo>
                <a:close/>
              </a:path>
            </a:pathLst>
          </a:custGeom>
          <a:blipFill>
            <a:blip r:embed="rId4"/>
            <a:stretch>
              <a:fillRect l="0" t="0" r="0" b="0"/>
            </a:stretch>
          </a:blipFill>
        </p:spPr>
      </p:sp>
      <p:sp>
        <p:nvSpPr>
          <p:cNvPr name="Freeform 4" id="4"/>
          <p:cNvSpPr/>
          <p:nvPr/>
        </p:nvSpPr>
        <p:spPr>
          <a:xfrm flipH="false" flipV="false" rot="0">
            <a:off x="1042406" y="2649522"/>
            <a:ext cx="8062265" cy="1558957"/>
          </a:xfrm>
          <a:custGeom>
            <a:avLst/>
            <a:gdLst/>
            <a:ahLst/>
            <a:cxnLst/>
            <a:rect r="r" b="b" t="t" l="l"/>
            <a:pathLst>
              <a:path h="1558957" w="8062265">
                <a:moveTo>
                  <a:pt x="0" y="0"/>
                </a:moveTo>
                <a:lnTo>
                  <a:pt x="8062265" y="0"/>
                </a:lnTo>
                <a:lnTo>
                  <a:pt x="8062265" y="1558956"/>
                </a:lnTo>
                <a:lnTo>
                  <a:pt x="0" y="15589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42406" y="776049"/>
            <a:ext cx="2547699" cy="1416548"/>
          </a:xfrm>
          <a:custGeom>
            <a:avLst/>
            <a:gdLst/>
            <a:ahLst/>
            <a:cxnLst/>
            <a:rect r="r" b="b" t="t" l="l"/>
            <a:pathLst>
              <a:path h="1416548" w="2547699">
                <a:moveTo>
                  <a:pt x="0" y="0"/>
                </a:moveTo>
                <a:lnTo>
                  <a:pt x="2547700" y="0"/>
                </a:lnTo>
                <a:lnTo>
                  <a:pt x="2547700" y="1416549"/>
                </a:lnTo>
                <a:lnTo>
                  <a:pt x="0" y="141654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042406" y="5541435"/>
            <a:ext cx="2547699" cy="668836"/>
          </a:xfrm>
          <a:custGeom>
            <a:avLst/>
            <a:gdLst/>
            <a:ahLst/>
            <a:cxnLst/>
            <a:rect r="r" b="b" t="t" l="l"/>
            <a:pathLst>
              <a:path h="668836" w="2547699">
                <a:moveTo>
                  <a:pt x="0" y="0"/>
                </a:moveTo>
                <a:lnTo>
                  <a:pt x="2547700" y="0"/>
                </a:lnTo>
                <a:lnTo>
                  <a:pt x="2547700" y="668836"/>
                </a:lnTo>
                <a:lnTo>
                  <a:pt x="0" y="6688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042406" y="5541435"/>
            <a:ext cx="2547699" cy="668836"/>
          </a:xfrm>
          <a:custGeom>
            <a:avLst/>
            <a:gdLst/>
            <a:ahLst/>
            <a:cxnLst/>
            <a:rect r="r" b="b" t="t" l="l"/>
            <a:pathLst>
              <a:path h="668836" w="2547699">
                <a:moveTo>
                  <a:pt x="0" y="0"/>
                </a:moveTo>
                <a:lnTo>
                  <a:pt x="2547700" y="0"/>
                </a:lnTo>
                <a:lnTo>
                  <a:pt x="2547700" y="668836"/>
                </a:lnTo>
                <a:lnTo>
                  <a:pt x="0" y="668836"/>
                </a:lnTo>
                <a:lnTo>
                  <a:pt x="0" y="0"/>
                </a:lnTo>
                <a:close/>
              </a:path>
            </a:pathLst>
          </a:custGeom>
          <a:blipFill>
            <a:blip r:embed="rId11"/>
            <a:stretch>
              <a:fillRect l="0" t="0" r="0" b="0"/>
            </a:stretch>
          </a:blipFill>
        </p:spPr>
      </p:sp>
      <p:sp>
        <p:nvSpPr>
          <p:cNvPr name="Freeform 8" id="8"/>
          <p:cNvSpPr/>
          <p:nvPr/>
        </p:nvSpPr>
        <p:spPr>
          <a:xfrm flipH="false" flipV="false" rot="0">
            <a:off x="3678231" y="5810164"/>
            <a:ext cx="3037980" cy="400107"/>
          </a:xfrm>
          <a:custGeom>
            <a:avLst/>
            <a:gdLst/>
            <a:ahLst/>
            <a:cxnLst/>
            <a:rect r="r" b="b" t="t" l="l"/>
            <a:pathLst>
              <a:path h="400107" w="3037980">
                <a:moveTo>
                  <a:pt x="0" y="0"/>
                </a:moveTo>
                <a:lnTo>
                  <a:pt x="3037980" y="0"/>
                </a:lnTo>
                <a:lnTo>
                  <a:pt x="3037980" y="400107"/>
                </a:lnTo>
                <a:lnTo>
                  <a:pt x="0" y="40010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746981" y="608799"/>
            <a:ext cx="3138550" cy="1751049"/>
          </a:xfrm>
          <a:custGeom>
            <a:avLst/>
            <a:gdLst/>
            <a:ahLst/>
            <a:cxnLst/>
            <a:rect r="r" b="b" t="t" l="l"/>
            <a:pathLst>
              <a:path h="1751049" w="3138550">
                <a:moveTo>
                  <a:pt x="0" y="0"/>
                </a:moveTo>
                <a:lnTo>
                  <a:pt x="3138550" y="0"/>
                </a:lnTo>
                <a:lnTo>
                  <a:pt x="3138550" y="1751049"/>
                </a:lnTo>
                <a:lnTo>
                  <a:pt x="0" y="1751049"/>
                </a:lnTo>
                <a:lnTo>
                  <a:pt x="0" y="0"/>
                </a:lnTo>
                <a:close/>
              </a:path>
            </a:pathLst>
          </a:custGeom>
          <a:blipFill>
            <a:blip r:embed="rId14"/>
            <a:stretch>
              <a:fillRect l="0" t="0" r="0" b="0"/>
            </a:stretch>
          </a:blipFill>
        </p:spPr>
      </p:sp>
      <p:sp>
        <p:nvSpPr>
          <p:cNvPr name="TextBox 10" id="10"/>
          <p:cNvSpPr txBox="true"/>
          <p:nvPr/>
        </p:nvSpPr>
        <p:spPr>
          <a:xfrm rot="0">
            <a:off x="1128131" y="2697909"/>
            <a:ext cx="6729632" cy="1546403"/>
          </a:xfrm>
          <a:prstGeom prst="rect">
            <a:avLst/>
          </a:prstGeom>
        </p:spPr>
        <p:txBody>
          <a:bodyPr anchor="t" rtlCol="false" tIns="0" lIns="0" bIns="0" rIns="0">
            <a:spAutoFit/>
          </a:bodyPr>
          <a:lstStyle/>
          <a:p>
            <a:pPr algn="l">
              <a:lnSpc>
                <a:spcPts val="2196"/>
              </a:lnSpc>
            </a:pPr>
            <a:r>
              <a:rPr lang="en-US" sz="2000">
                <a:solidFill>
                  <a:srgbClr val="FFFFFF"/>
                </a:solidFill>
                <a:latin typeface="Calibri (MS)"/>
                <a:ea typeface="Calibri (MS)"/>
                <a:cs typeface="Calibri (MS)"/>
                <a:sym typeface="Calibri (MS)"/>
              </a:rPr>
              <a:t>DATE</a:t>
            </a:r>
          </a:p>
          <a:p>
            <a:pPr algn="l">
              <a:lnSpc>
                <a:spcPts val="4831"/>
              </a:lnSpc>
            </a:pPr>
            <a:r>
              <a:rPr lang="en-US" b="true" sz="4400">
                <a:solidFill>
                  <a:srgbClr val="FFFFFF"/>
                </a:solidFill>
                <a:latin typeface="Calibri (MS) Bold"/>
                <a:ea typeface="Calibri (MS) Bold"/>
                <a:cs typeface="Calibri (MS) Bold"/>
                <a:sym typeface="Calibri (MS) Bold"/>
              </a:rPr>
              <a:t>PARTICIPANT GUIDE:</a:t>
            </a:r>
          </a:p>
          <a:p>
            <a:pPr algn="l">
              <a:lnSpc>
                <a:spcPts val="4831"/>
              </a:lnSpc>
            </a:pPr>
            <a:r>
              <a:rPr lang="en-US" b="true" sz="4400">
                <a:solidFill>
                  <a:srgbClr val="FFFFFF"/>
                </a:solidFill>
                <a:latin typeface="Calibri (MS) Bold"/>
                <a:ea typeface="Calibri (MS) Bold"/>
                <a:cs typeface="Calibri (MS) Bold"/>
                <a:sym typeface="Calibri (MS) Bold"/>
              </a:rPr>
              <a:t>Your Hackathon Name</a:t>
            </a:r>
          </a:p>
        </p:txBody>
      </p:sp>
      <p:sp>
        <p:nvSpPr>
          <p:cNvPr name="TextBox 11" id="11"/>
          <p:cNvSpPr txBox="true"/>
          <p:nvPr/>
        </p:nvSpPr>
        <p:spPr>
          <a:xfrm rot="0">
            <a:off x="3763956" y="5829595"/>
            <a:ext cx="2840612" cy="327022"/>
          </a:xfrm>
          <a:prstGeom prst="rect">
            <a:avLst/>
          </a:prstGeom>
        </p:spPr>
        <p:txBody>
          <a:bodyPr anchor="t" rtlCol="false" tIns="0" lIns="0" bIns="0" rIns="0">
            <a:spAutoFit/>
          </a:bodyPr>
          <a:lstStyle/>
          <a:p>
            <a:pPr algn="just">
              <a:lnSpc>
                <a:spcPts val="1200"/>
              </a:lnSpc>
            </a:pPr>
            <a:r>
              <a:rPr lang="en-US" sz="1000">
                <a:solidFill>
                  <a:srgbClr val="FFFFFF"/>
                </a:solidFill>
                <a:latin typeface="Calibri (MS)"/>
                <a:ea typeface="Calibri (MS)"/>
                <a:cs typeface="Calibri (MS)"/>
                <a:sym typeface="Calibri (MS)"/>
              </a:rPr>
              <a:t>DigiEduHack is an initiative under the Digital Education Action Plan (2021-2027) of the European Commission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2192000" cy="6858000"/>
          </a:xfrm>
          <a:custGeom>
            <a:avLst/>
            <a:gdLst/>
            <a:ahLst/>
            <a:cxnLst/>
            <a:rect r="r" b="b" t="t" l="l"/>
            <a:pathLst>
              <a:path h="6858000" w="12192000">
                <a:moveTo>
                  <a:pt x="0" y="0"/>
                </a:moveTo>
                <a:lnTo>
                  <a:pt x="12192000" y="0"/>
                </a:lnTo>
                <a:lnTo>
                  <a:pt x="12192000" y="6858000"/>
                </a:lnTo>
                <a:lnTo>
                  <a:pt x="0" y="685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0"/>
            <a:ext cx="12192000" cy="6858000"/>
          </a:xfrm>
          <a:custGeom>
            <a:avLst/>
            <a:gdLst/>
            <a:ahLst/>
            <a:cxnLst/>
            <a:rect r="r" b="b" t="t" l="l"/>
            <a:pathLst>
              <a:path h="6858000" w="12192000">
                <a:moveTo>
                  <a:pt x="0" y="0"/>
                </a:moveTo>
                <a:lnTo>
                  <a:pt x="12192000" y="0"/>
                </a:lnTo>
                <a:lnTo>
                  <a:pt x="12192000" y="6858000"/>
                </a:lnTo>
                <a:lnTo>
                  <a:pt x="0" y="6858000"/>
                </a:lnTo>
                <a:lnTo>
                  <a:pt x="0" y="0"/>
                </a:lnTo>
                <a:close/>
              </a:path>
            </a:pathLst>
          </a:custGeom>
          <a:blipFill>
            <a:blip r:embed="rId4"/>
            <a:stretch>
              <a:fillRect l="0" t="0" r="0" b="0"/>
            </a:stretch>
          </a:blipFill>
        </p:spPr>
      </p:sp>
      <p:sp>
        <p:nvSpPr>
          <p:cNvPr name="Freeform 4" id="4"/>
          <p:cNvSpPr/>
          <p:nvPr/>
        </p:nvSpPr>
        <p:spPr>
          <a:xfrm flipH="false" flipV="false" rot="0">
            <a:off x="619173" y="1696479"/>
            <a:ext cx="10953645" cy="4821917"/>
          </a:xfrm>
          <a:custGeom>
            <a:avLst/>
            <a:gdLst/>
            <a:ahLst/>
            <a:cxnLst/>
            <a:rect r="r" b="b" t="t" l="l"/>
            <a:pathLst>
              <a:path h="4821917" w="10953645">
                <a:moveTo>
                  <a:pt x="0" y="0"/>
                </a:moveTo>
                <a:lnTo>
                  <a:pt x="10953645" y="0"/>
                </a:lnTo>
                <a:lnTo>
                  <a:pt x="10953645" y="4821917"/>
                </a:lnTo>
                <a:lnTo>
                  <a:pt x="0" y="48219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619173" y="339614"/>
            <a:ext cx="10953645" cy="1160974"/>
          </a:xfrm>
          <a:custGeom>
            <a:avLst/>
            <a:gdLst/>
            <a:ahLst/>
            <a:cxnLst/>
            <a:rect r="r" b="b" t="t" l="l"/>
            <a:pathLst>
              <a:path h="1160974" w="10953645">
                <a:moveTo>
                  <a:pt x="0" y="0"/>
                </a:moveTo>
                <a:lnTo>
                  <a:pt x="10953645" y="0"/>
                </a:lnTo>
                <a:lnTo>
                  <a:pt x="10953645" y="1160974"/>
                </a:lnTo>
                <a:lnTo>
                  <a:pt x="0" y="116097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0" y="1262929"/>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469803" y="5856513"/>
            <a:ext cx="1928346" cy="506235"/>
          </a:xfrm>
          <a:custGeom>
            <a:avLst/>
            <a:gdLst/>
            <a:ahLst/>
            <a:cxnLst/>
            <a:rect r="r" b="b" t="t" l="l"/>
            <a:pathLst>
              <a:path h="506235" w="1928346">
                <a:moveTo>
                  <a:pt x="0" y="0"/>
                </a:moveTo>
                <a:lnTo>
                  <a:pt x="1928345" y="0"/>
                </a:lnTo>
                <a:lnTo>
                  <a:pt x="1928345" y="506235"/>
                </a:lnTo>
                <a:lnTo>
                  <a:pt x="0" y="50623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9469803" y="5856513"/>
            <a:ext cx="1928346" cy="506235"/>
          </a:xfrm>
          <a:custGeom>
            <a:avLst/>
            <a:gdLst/>
            <a:ahLst/>
            <a:cxnLst/>
            <a:rect r="r" b="b" t="t" l="l"/>
            <a:pathLst>
              <a:path h="506235" w="1928346">
                <a:moveTo>
                  <a:pt x="0" y="0"/>
                </a:moveTo>
                <a:lnTo>
                  <a:pt x="1928345" y="0"/>
                </a:lnTo>
                <a:lnTo>
                  <a:pt x="1928345" y="506235"/>
                </a:lnTo>
                <a:lnTo>
                  <a:pt x="0" y="506235"/>
                </a:lnTo>
                <a:lnTo>
                  <a:pt x="0" y="0"/>
                </a:lnTo>
                <a:close/>
              </a:path>
            </a:pathLst>
          </a:custGeom>
          <a:blipFill>
            <a:blip r:embed="rId13"/>
            <a:stretch>
              <a:fillRect l="0" t="0" r="0" b="0"/>
            </a:stretch>
          </a:blipFill>
        </p:spPr>
      </p:sp>
      <p:sp>
        <p:nvSpPr>
          <p:cNvPr name="TextBox 9" id="9"/>
          <p:cNvSpPr txBox="true"/>
          <p:nvPr/>
        </p:nvSpPr>
        <p:spPr>
          <a:xfrm rot="0">
            <a:off x="1243708" y="2343807"/>
            <a:ext cx="8226095" cy="3838575"/>
          </a:xfrm>
          <a:prstGeom prst="rect">
            <a:avLst/>
          </a:prstGeom>
        </p:spPr>
        <p:txBody>
          <a:bodyPr anchor="t" rtlCol="false" tIns="0" lIns="0" bIns="0" rIns="0">
            <a:spAutoFit/>
          </a:bodyPr>
          <a:lstStyle/>
          <a:p>
            <a:pPr algn="just">
              <a:lnSpc>
                <a:spcPts val="3359"/>
              </a:lnSpc>
            </a:pPr>
            <a:r>
              <a:rPr lang="en-US" b="true" sz="2799" spc="-27">
                <a:solidFill>
                  <a:srgbClr val="9B00A9"/>
                </a:solidFill>
                <a:latin typeface="Calibri (MS) Bold"/>
                <a:ea typeface="Calibri (MS) Bold"/>
                <a:cs typeface="Calibri (MS) Bold"/>
                <a:sym typeface="Calibri (MS) Bold"/>
              </a:rPr>
              <a:t>01 - THE EVENT AND TOPIC</a:t>
            </a:r>
          </a:p>
          <a:p>
            <a:pPr algn="just">
              <a:lnSpc>
                <a:spcPts val="3359"/>
              </a:lnSpc>
            </a:pPr>
            <a:r>
              <a:rPr lang="en-US" b="true" sz="2799" spc="-27">
                <a:solidFill>
                  <a:srgbClr val="9B00A9"/>
                </a:solidFill>
                <a:latin typeface="Calibri (MS) Bold"/>
                <a:ea typeface="Calibri (MS) Bold"/>
                <a:cs typeface="Calibri (MS) Bold"/>
                <a:sym typeface="Calibri (MS) Bold"/>
              </a:rPr>
              <a:t>02 - CHECK-INS</a:t>
            </a:r>
          </a:p>
          <a:p>
            <a:pPr algn="just">
              <a:lnSpc>
                <a:spcPts val="3359"/>
              </a:lnSpc>
            </a:pPr>
            <a:r>
              <a:rPr lang="en-US" b="true" sz="2799" spc="-27">
                <a:solidFill>
                  <a:srgbClr val="9B00A9"/>
                </a:solidFill>
                <a:latin typeface="Calibri (MS) Bold"/>
                <a:ea typeface="Calibri (MS) Bold"/>
                <a:cs typeface="Calibri (MS) Bold"/>
                <a:sym typeface="Calibri (MS) Bold"/>
              </a:rPr>
              <a:t>03 - SCHEDULE</a:t>
            </a:r>
          </a:p>
          <a:p>
            <a:pPr algn="just">
              <a:lnSpc>
                <a:spcPts val="3359"/>
              </a:lnSpc>
            </a:pPr>
            <a:r>
              <a:rPr lang="en-US" b="true" sz="2799" spc="-27">
                <a:solidFill>
                  <a:srgbClr val="9B00A9"/>
                </a:solidFill>
                <a:latin typeface="Calibri (MS) Bold"/>
                <a:ea typeface="Calibri (MS) Bold"/>
                <a:cs typeface="Calibri (MS) Bold"/>
                <a:sym typeface="Calibri (MS) Bold"/>
              </a:rPr>
              <a:t>04 - TEAMS</a:t>
            </a:r>
          </a:p>
          <a:p>
            <a:pPr algn="just">
              <a:lnSpc>
                <a:spcPts val="3359"/>
              </a:lnSpc>
            </a:pPr>
            <a:r>
              <a:rPr lang="en-US" b="true" sz="2799" spc="-27">
                <a:solidFill>
                  <a:srgbClr val="9B00A9"/>
                </a:solidFill>
                <a:latin typeface="Calibri (MS) Bold"/>
                <a:ea typeface="Calibri (MS) Bold"/>
                <a:cs typeface="Calibri (MS) Bold"/>
                <a:sym typeface="Calibri (MS) Bold"/>
              </a:rPr>
              <a:t>05 - EVENT TOOLS </a:t>
            </a:r>
          </a:p>
          <a:p>
            <a:pPr algn="just">
              <a:lnSpc>
                <a:spcPts val="3359"/>
              </a:lnSpc>
            </a:pPr>
            <a:r>
              <a:rPr lang="en-US" b="true" sz="2799" spc="-27">
                <a:solidFill>
                  <a:srgbClr val="9B00A9"/>
                </a:solidFill>
                <a:latin typeface="Calibri (MS) Bold"/>
                <a:ea typeface="Calibri (MS) Bold"/>
                <a:cs typeface="Calibri (MS) Bold"/>
                <a:sym typeface="Calibri (MS) Bold"/>
              </a:rPr>
              <a:t>06 - IMPORTANT LINKS</a:t>
            </a:r>
          </a:p>
          <a:p>
            <a:pPr algn="just">
              <a:lnSpc>
                <a:spcPts val="3359"/>
              </a:lnSpc>
            </a:pPr>
            <a:r>
              <a:rPr lang="en-US" b="true" sz="2799" spc="-27">
                <a:solidFill>
                  <a:srgbClr val="9B00A9"/>
                </a:solidFill>
                <a:latin typeface="Calibri (MS) Bold"/>
                <a:ea typeface="Calibri (MS) Bold"/>
                <a:cs typeface="Calibri (MS) Bold"/>
                <a:sym typeface="Calibri (MS) Bold"/>
              </a:rPr>
              <a:t>07 - MENTORING</a:t>
            </a:r>
          </a:p>
          <a:p>
            <a:pPr algn="just">
              <a:lnSpc>
                <a:spcPts val="3359"/>
              </a:lnSpc>
            </a:pPr>
            <a:r>
              <a:rPr lang="en-US" b="true" sz="2799" spc="-27">
                <a:solidFill>
                  <a:srgbClr val="9B00A9"/>
                </a:solidFill>
                <a:latin typeface="Calibri (MS) Bold"/>
                <a:ea typeface="Calibri (MS) Bold"/>
                <a:cs typeface="Calibri (MS) Bold"/>
                <a:sym typeface="Calibri (MS) Bold"/>
              </a:rPr>
              <a:t>08 - EVALUATION PROCESS</a:t>
            </a:r>
          </a:p>
          <a:p>
            <a:pPr algn="just">
              <a:lnSpc>
                <a:spcPts val="3359"/>
              </a:lnSpc>
            </a:pPr>
            <a:r>
              <a:rPr lang="en-US" b="true" sz="2799" spc="-27">
                <a:solidFill>
                  <a:srgbClr val="9B00A9"/>
                </a:solidFill>
                <a:latin typeface="Calibri (MS) Bold"/>
                <a:ea typeface="Calibri (MS) Bold"/>
                <a:cs typeface="Calibri (MS) Bold"/>
                <a:sym typeface="Calibri (MS) Bold"/>
              </a:rPr>
              <a:t>09 - EVALUATION CRITERIA</a:t>
            </a:r>
          </a:p>
        </p:txBody>
      </p:sp>
      <p:sp>
        <p:nvSpPr>
          <p:cNvPr name="Freeform 10" id="10"/>
          <p:cNvSpPr/>
          <p:nvPr/>
        </p:nvSpPr>
        <p:spPr>
          <a:xfrm flipH="false" flipV="false" rot="0">
            <a:off x="9805753" y="276120"/>
            <a:ext cx="1946612" cy="1086047"/>
          </a:xfrm>
          <a:custGeom>
            <a:avLst/>
            <a:gdLst/>
            <a:ahLst/>
            <a:cxnLst/>
            <a:rect r="r" b="b" t="t" l="l"/>
            <a:pathLst>
              <a:path h="1086047" w="1946612">
                <a:moveTo>
                  <a:pt x="0" y="0"/>
                </a:moveTo>
                <a:lnTo>
                  <a:pt x="1946613" y="0"/>
                </a:lnTo>
                <a:lnTo>
                  <a:pt x="1946613" y="1086047"/>
                </a:lnTo>
                <a:lnTo>
                  <a:pt x="0" y="1086047"/>
                </a:lnTo>
                <a:lnTo>
                  <a:pt x="0" y="0"/>
                </a:lnTo>
                <a:close/>
              </a:path>
            </a:pathLst>
          </a:custGeom>
          <a:blipFill>
            <a:blip r:embed="rId14"/>
            <a:stretch>
              <a:fillRect l="0" t="0" r="0" b="0"/>
            </a:stretch>
          </a:blipFill>
        </p:spPr>
      </p:sp>
      <p:sp>
        <p:nvSpPr>
          <p:cNvPr name="TextBox 11" id="11"/>
          <p:cNvSpPr txBox="true"/>
          <p:nvPr/>
        </p:nvSpPr>
        <p:spPr>
          <a:xfrm rot="0">
            <a:off x="768401" y="471573"/>
            <a:ext cx="5703113" cy="798195"/>
          </a:xfrm>
          <a:prstGeom prst="rect">
            <a:avLst/>
          </a:prstGeom>
        </p:spPr>
        <p:txBody>
          <a:bodyPr anchor="t" rtlCol="false" tIns="0" lIns="0" bIns="0" rIns="0">
            <a:spAutoFit/>
          </a:bodyPr>
          <a:lstStyle/>
          <a:p>
            <a:pPr algn="l">
              <a:lnSpc>
                <a:spcPts val="5880"/>
              </a:lnSpc>
            </a:pPr>
            <a:r>
              <a:rPr lang="en-US" b="true" sz="4200" spc="-42">
                <a:solidFill>
                  <a:srgbClr val="FFFFFF"/>
                </a:solidFill>
                <a:latin typeface="Calibri (MS) Bold"/>
                <a:ea typeface="Calibri (MS) Bold"/>
                <a:cs typeface="Calibri (MS) Bold"/>
                <a:sym typeface="Calibri (MS) Bold"/>
              </a:rPr>
              <a:t>TABLE OF CONTENTS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899847" y="2344150"/>
            <a:ext cx="8275520" cy="1859480"/>
          </a:xfrm>
          <a:custGeom>
            <a:avLst/>
            <a:gdLst/>
            <a:ahLst/>
            <a:cxnLst/>
            <a:rect r="r" b="b" t="t" l="l"/>
            <a:pathLst>
              <a:path h="1859480" w="8275520">
                <a:moveTo>
                  <a:pt x="0" y="0"/>
                </a:moveTo>
                <a:lnTo>
                  <a:pt x="8275520" y="0"/>
                </a:lnTo>
                <a:lnTo>
                  <a:pt x="8275520" y="1859480"/>
                </a:lnTo>
                <a:lnTo>
                  <a:pt x="0" y="185948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3"/>
            <a:stretch>
              <a:fillRect l="0" t="0" r="0" b="0"/>
            </a:stretch>
          </a:blipFill>
        </p:spPr>
      </p:sp>
      <p:sp>
        <p:nvSpPr>
          <p:cNvPr name="Freeform 9" id="9"/>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4"/>
            <a:stretch>
              <a:fillRect l="0" t="0" r="0" b="0"/>
            </a:stretch>
          </a:blipFill>
        </p:spPr>
      </p:sp>
      <p:sp>
        <p:nvSpPr>
          <p:cNvPr name="TextBox 10" id="10"/>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Project overview / DigiEduHack</a:t>
            </a:r>
          </a:p>
        </p:txBody>
      </p:sp>
      <p:sp>
        <p:nvSpPr>
          <p:cNvPr name="TextBox 11" id="11"/>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2" id="12"/>
          <p:cNvSpPr txBox="true"/>
          <p:nvPr/>
        </p:nvSpPr>
        <p:spPr>
          <a:xfrm rot="0">
            <a:off x="1912553" y="2335387"/>
            <a:ext cx="8086344" cy="1282065"/>
          </a:xfrm>
          <a:prstGeom prst="rect">
            <a:avLst/>
          </a:prstGeom>
        </p:spPr>
        <p:txBody>
          <a:bodyPr anchor="t" rtlCol="false" tIns="0" lIns="0" bIns="0" rIns="0">
            <a:spAutoFit/>
          </a:bodyPr>
          <a:lstStyle/>
          <a:p>
            <a:pPr algn="l" marL="431801" indent="-215900" lvl="1">
              <a:lnSpc>
                <a:spcPts val="2400"/>
              </a:lnSpc>
              <a:buFont typeface="Arial"/>
              <a:buChar char="•"/>
            </a:pPr>
            <a:r>
              <a:rPr lang="en-US" sz="2000">
                <a:solidFill>
                  <a:srgbClr val="000000"/>
                </a:solidFill>
                <a:latin typeface="Calibri (MS)"/>
                <a:ea typeface="Calibri (MS)"/>
                <a:cs typeface="Calibri (MS)"/>
                <a:sym typeface="Calibri (MS)"/>
              </a:rPr>
              <a:t>Project Overview </a:t>
            </a:r>
          </a:p>
          <a:p>
            <a:pPr algn="l" marL="863601" indent="-287867" lvl="2">
              <a:lnSpc>
                <a:spcPts val="2400"/>
              </a:lnSpc>
              <a:buFont typeface="Arial"/>
              <a:buChar char="⚬"/>
            </a:pPr>
            <a:r>
              <a:rPr lang="en-US" sz="2000">
                <a:solidFill>
                  <a:srgbClr val="000000"/>
                </a:solidFill>
                <a:latin typeface="Calibri (MS)"/>
                <a:ea typeface="Calibri (MS)"/>
                <a:cs typeface="Calibri (MS)"/>
                <a:sym typeface="Calibri (MS)"/>
              </a:rPr>
              <a:t>What is DigiEduHack?</a:t>
            </a:r>
          </a:p>
          <a:p>
            <a:pPr algn="l" marL="863601" indent="-287867" lvl="2">
              <a:lnSpc>
                <a:spcPts val="2400"/>
              </a:lnSpc>
              <a:buFont typeface="Arial"/>
              <a:buChar char="⚬"/>
            </a:pPr>
            <a:r>
              <a:rPr lang="en-US" sz="2000">
                <a:solidFill>
                  <a:srgbClr val="000000"/>
                </a:solidFill>
                <a:latin typeface="Calibri (MS)"/>
                <a:ea typeface="Calibri (MS)"/>
                <a:cs typeface="Calibri (MS)"/>
                <a:sym typeface="Calibri (MS)"/>
              </a:rPr>
              <a:t>What is the topic of your specific hackathon challenge</a:t>
            </a:r>
          </a:p>
          <a:p>
            <a:pPr algn="l">
              <a:lnSpc>
                <a:spcPts val="240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Your Challenge</a:t>
            </a:r>
          </a:p>
        </p:txBody>
      </p:sp>
      <p:sp>
        <p:nvSpPr>
          <p:cNvPr name="TextBox 9" id="9"/>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0" id="10"/>
          <p:cNvSpPr txBox="true"/>
          <p:nvPr/>
        </p:nvSpPr>
        <p:spPr>
          <a:xfrm rot="0">
            <a:off x="1912553" y="2335387"/>
            <a:ext cx="8086344" cy="1270635"/>
          </a:xfrm>
          <a:prstGeom prst="rect">
            <a:avLst/>
          </a:prstGeom>
        </p:spPr>
        <p:txBody>
          <a:bodyPr anchor="t" rtlCol="false" tIns="0" lIns="0" bIns="0" rIns="0">
            <a:spAutoFit/>
          </a:bodyPr>
          <a:lstStyle/>
          <a:p>
            <a:pPr algn="l">
              <a:lnSpc>
                <a:spcPts val="2400"/>
              </a:lnSpc>
            </a:pPr>
          </a:p>
          <a:p>
            <a:pPr algn="l" marL="431801" indent="-215900" lvl="1">
              <a:lnSpc>
                <a:spcPts val="2400"/>
              </a:lnSpc>
              <a:buFont typeface="Arial"/>
              <a:buChar char="•"/>
            </a:pPr>
            <a:r>
              <a:rPr lang="en-US" sz="2000">
                <a:solidFill>
                  <a:srgbClr val="000000"/>
                </a:solidFill>
                <a:latin typeface="Calibri (MS)"/>
                <a:ea typeface="Calibri (MS)"/>
                <a:cs typeface="Calibri (MS)"/>
                <a:sym typeface="Calibri (MS)"/>
              </a:rPr>
              <a:t>Your challenge question/topic</a:t>
            </a:r>
          </a:p>
          <a:p>
            <a:pPr algn="l" marL="431801" indent="-215900" lvl="1">
              <a:lnSpc>
                <a:spcPts val="2400"/>
              </a:lnSpc>
              <a:buFont typeface="Arial"/>
              <a:buChar char="•"/>
            </a:pPr>
            <a:r>
              <a:rPr lang="en-US" sz="2000">
                <a:solidFill>
                  <a:srgbClr val="000000"/>
                </a:solidFill>
                <a:latin typeface="Calibri (MS)"/>
                <a:ea typeface="Calibri (MS)"/>
                <a:cs typeface="Calibri (MS)"/>
                <a:sym typeface="Calibri (MS)"/>
              </a:rPr>
              <a:t>Why that challenge</a:t>
            </a:r>
          </a:p>
          <a:p>
            <a:pPr algn="l">
              <a:lnSpc>
                <a:spcPts val="2400"/>
              </a:lnSpc>
            </a:pP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899847" y="2344150"/>
            <a:ext cx="8275520" cy="1859480"/>
          </a:xfrm>
          <a:custGeom>
            <a:avLst/>
            <a:gdLst/>
            <a:ahLst/>
            <a:cxnLst/>
            <a:rect r="r" b="b" t="t" l="l"/>
            <a:pathLst>
              <a:path h="1859480" w="8275520">
                <a:moveTo>
                  <a:pt x="0" y="0"/>
                </a:moveTo>
                <a:lnTo>
                  <a:pt x="8275520" y="0"/>
                </a:lnTo>
                <a:lnTo>
                  <a:pt x="8275520" y="1859480"/>
                </a:lnTo>
                <a:lnTo>
                  <a:pt x="0" y="185948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3"/>
            <a:stretch>
              <a:fillRect l="0" t="0" r="0" b="0"/>
            </a:stretch>
          </a:blipFill>
        </p:spPr>
      </p:sp>
      <p:sp>
        <p:nvSpPr>
          <p:cNvPr name="TextBox 9" id="9"/>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Expected Outcomes</a:t>
            </a:r>
          </a:p>
        </p:txBody>
      </p:sp>
      <p:sp>
        <p:nvSpPr>
          <p:cNvPr name="TextBox 10" id="10"/>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1" id="11"/>
          <p:cNvSpPr txBox="true"/>
          <p:nvPr/>
        </p:nvSpPr>
        <p:spPr>
          <a:xfrm rot="0">
            <a:off x="1912553" y="2335387"/>
            <a:ext cx="8086344" cy="1247775"/>
          </a:xfrm>
          <a:prstGeom prst="rect">
            <a:avLst/>
          </a:prstGeom>
        </p:spPr>
        <p:txBody>
          <a:bodyPr anchor="t" rtlCol="false" tIns="0" lIns="0" bIns="0" rIns="0">
            <a:spAutoFit/>
          </a:bodyPr>
          <a:lstStyle/>
          <a:p>
            <a:pPr algn="l">
              <a:lnSpc>
                <a:spcPts val="2400"/>
              </a:lnSpc>
            </a:pPr>
          </a:p>
          <a:p>
            <a:pPr algn="l">
              <a:lnSpc>
                <a:spcPts val="2400"/>
              </a:lnSpc>
            </a:pPr>
            <a:r>
              <a:rPr lang="en-US" sz="2000">
                <a:solidFill>
                  <a:srgbClr val="000000"/>
                </a:solidFill>
                <a:latin typeface="Calibri (MS)"/>
                <a:ea typeface="Calibri (MS)"/>
                <a:cs typeface="Calibri (MS)"/>
                <a:sym typeface="Calibri (MS)"/>
              </a:rPr>
              <a:t>Refer to your hackathon webpage to find wording to remind your participants what you are expecting at the end of the hackathon.</a:t>
            </a:r>
          </a:p>
          <a:p>
            <a:pPr algn="l">
              <a:lnSpc>
                <a:spcPts val="2400"/>
              </a:lnSpc>
            </a:pPr>
          </a:p>
        </p:txBody>
      </p:sp>
      <p:sp>
        <p:nvSpPr>
          <p:cNvPr name="Freeform 12" id="12"/>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Requirements</a:t>
            </a:r>
          </a:p>
        </p:txBody>
      </p:sp>
      <p:sp>
        <p:nvSpPr>
          <p:cNvPr name="TextBox 9" id="9"/>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0" id="10"/>
          <p:cNvSpPr txBox="true"/>
          <p:nvPr/>
        </p:nvSpPr>
        <p:spPr>
          <a:xfrm rot="0">
            <a:off x="1912553" y="2335387"/>
            <a:ext cx="8086344" cy="952500"/>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Are there any special requirements that you demand of your participants? </a:t>
            </a:r>
          </a:p>
          <a:p>
            <a:pPr algn="l">
              <a:lnSpc>
                <a:spcPts val="2400"/>
              </a:lnSpc>
            </a:pPr>
          </a:p>
          <a:p>
            <a:pPr algn="l">
              <a:lnSpc>
                <a:spcPts val="2400"/>
              </a:lnSpc>
            </a:pPr>
            <a:r>
              <a:rPr lang="en-US" sz="2000">
                <a:solidFill>
                  <a:srgbClr val="000000"/>
                </a:solidFill>
                <a:latin typeface="Calibri (MS)"/>
                <a:ea typeface="Calibri (MS)"/>
                <a:cs typeface="Calibri (MS)"/>
                <a:sym typeface="Calibri (MS)"/>
              </a:rPr>
              <a:t>Once again, refer to your hackathon webpage requirement section.</a:t>
            </a: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Prizes</a:t>
            </a:r>
          </a:p>
        </p:txBody>
      </p:sp>
      <p:sp>
        <p:nvSpPr>
          <p:cNvPr name="TextBox 9" id="9"/>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0" id="10"/>
          <p:cNvSpPr txBox="true"/>
          <p:nvPr/>
        </p:nvSpPr>
        <p:spPr>
          <a:xfrm rot="0">
            <a:off x="1912553" y="2335387"/>
            <a:ext cx="8086344" cy="1257300"/>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Specify any incentives for your hackers, whether these are monetary, in the form of publicity, support for project development, etc!</a:t>
            </a:r>
          </a:p>
          <a:p>
            <a:pPr algn="l">
              <a:lnSpc>
                <a:spcPts val="2400"/>
              </a:lnSpc>
            </a:pPr>
          </a:p>
          <a:p>
            <a:pPr algn="l">
              <a:lnSpc>
                <a:spcPts val="2400"/>
              </a:lnSpc>
            </a:pPr>
            <a:r>
              <a:rPr lang="en-US" sz="2000">
                <a:solidFill>
                  <a:srgbClr val="000000"/>
                </a:solidFill>
                <a:latin typeface="Calibri (MS)"/>
                <a:ea typeface="Calibri (MS)"/>
                <a:cs typeface="Calibri (MS)"/>
                <a:sym typeface="Calibri (MS)"/>
              </a:rPr>
              <a:t>It is nice to mention sponsors of prizes, as well.</a:t>
            </a: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Resources</a:t>
            </a:r>
          </a:p>
        </p:txBody>
      </p:sp>
      <p:sp>
        <p:nvSpPr>
          <p:cNvPr name="TextBox 9" id="9"/>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0" id="10"/>
          <p:cNvSpPr txBox="true"/>
          <p:nvPr/>
        </p:nvSpPr>
        <p:spPr>
          <a:xfrm rot="0">
            <a:off x="1912553" y="2335387"/>
            <a:ext cx="8086344" cy="952500"/>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What resources do you provide to participants? You can link videos, documents, websites... and list the services you will provide, e.g. mentoring, here.</a:t>
            </a: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899847" y="2344150"/>
            <a:ext cx="8275520" cy="1859480"/>
          </a:xfrm>
          <a:custGeom>
            <a:avLst/>
            <a:gdLst/>
            <a:ahLst/>
            <a:cxnLst/>
            <a:rect r="r" b="b" t="t" l="l"/>
            <a:pathLst>
              <a:path h="1859480" w="8275520">
                <a:moveTo>
                  <a:pt x="0" y="0"/>
                </a:moveTo>
                <a:lnTo>
                  <a:pt x="8275520" y="0"/>
                </a:lnTo>
                <a:lnTo>
                  <a:pt x="8275520" y="1859480"/>
                </a:lnTo>
                <a:lnTo>
                  <a:pt x="0" y="185948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3"/>
            <a:stretch>
              <a:fillRect l="0" t="0" r="0" b="0"/>
            </a:stretch>
          </a:blipFill>
        </p:spPr>
      </p:sp>
      <p:sp>
        <p:nvSpPr>
          <p:cNvPr name="TextBox 9" id="9"/>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THE EVENT AND TOPIC</a:t>
            </a:r>
          </a:p>
          <a:p>
            <a:pPr algn="l">
              <a:lnSpc>
                <a:spcPts val="2596"/>
              </a:lnSpc>
            </a:pPr>
            <a:r>
              <a:rPr lang="en-US" sz="2400">
                <a:solidFill>
                  <a:srgbClr val="000000"/>
                </a:solidFill>
                <a:latin typeface="Calibri (MS)"/>
                <a:ea typeface="Calibri (MS)"/>
                <a:cs typeface="Calibri (MS)"/>
                <a:sym typeface="Calibri (MS)"/>
              </a:rPr>
              <a:t>Format and/or Venue</a:t>
            </a:r>
          </a:p>
        </p:txBody>
      </p:sp>
      <p:sp>
        <p:nvSpPr>
          <p:cNvPr name="TextBox 10" id="10"/>
          <p:cNvSpPr txBox="true"/>
          <p:nvPr/>
        </p:nvSpPr>
        <p:spPr>
          <a:xfrm rot="0">
            <a:off x="764505" y="98222"/>
            <a:ext cx="1373452"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01</a:t>
            </a:r>
          </a:p>
        </p:txBody>
      </p:sp>
      <p:sp>
        <p:nvSpPr>
          <p:cNvPr name="TextBox 11" id="11"/>
          <p:cNvSpPr txBox="true"/>
          <p:nvPr/>
        </p:nvSpPr>
        <p:spPr>
          <a:xfrm rot="0">
            <a:off x="1912553" y="2335387"/>
            <a:ext cx="8086344" cy="1857375"/>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If the event is onsite / physical, specify the location, information about accessing it, parking, etc.</a:t>
            </a:r>
          </a:p>
          <a:p>
            <a:pPr algn="l">
              <a:lnSpc>
                <a:spcPts val="2400"/>
              </a:lnSpc>
            </a:pPr>
          </a:p>
          <a:p>
            <a:pPr algn="l">
              <a:lnSpc>
                <a:spcPts val="2400"/>
              </a:lnSpc>
            </a:pPr>
            <a:r>
              <a:rPr lang="en-US" sz="2000">
                <a:solidFill>
                  <a:srgbClr val="000000"/>
                </a:solidFill>
                <a:latin typeface="Calibri (MS)"/>
                <a:ea typeface="Calibri (MS)"/>
                <a:cs typeface="Calibri (MS)"/>
                <a:sym typeface="Calibri (MS)"/>
              </a:rPr>
              <a:t>If the event is online or blended, provide links to the tools you will use (e.g. Discord) to conduct the online components of your hack.</a:t>
            </a:r>
          </a:p>
          <a:p>
            <a:pPr algn="l">
              <a:lnSpc>
                <a:spcPts val="2400"/>
              </a:lnSpc>
            </a:pPr>
          </a:p>
        </p:txBody>
      </p:sp>
      <p:sp>
        <p:nvSpPr>
          <p:cNvPr name="Freeform 12" id="12"/>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672541"/>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CHECK-INS</a:t>
            </a:r>
          </a:p>
        </p:txBody>
      </p:sp>
      <p:sp>
        <p:nvSpPr>
          <p:cNvPr name="TextBox 9" id="9"/>
          <p:cNvSpPr txBox="true"/>
          <p:nvPr/>
        </p:nvSpPr>
        <p:spPr>
          <a:xfrm rot="0">
            <a:off x="764505" y="98222"/>
            <a:ext cx="1430093"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02</a:t>
            </a:r>
          </a:p>
        </p:txBody>
      </p:sp>
      <p:sp>
        <p:nvSpPr>
          <p:cNvPr name="TextBox 10" id="10"/>
          <p:cNvSpPr txBox="true"/>
          <p:nvPr/>
        </p:nvSpPr>
        <p:spPr>
          <a:xfrm rot="0">
            <a:off x="1899780" y="3404530"/>
            <a:ext cx="3449526" cy="1524000"/>
          </a:xfrm>
          <a:prstGeom prst="rect">
            <a:avLst/>
          </a:prstGeom>
        </p:spPr>
        <p:txBody>
          <a:bodyPr anchor="t" rtlCol="false" tIns="0" lIns="0" bIns="0" rIns="0">
            <a:spAutoFit/>
          </a:bodyPr>
          <a:lstStyle/>
          <a:p>
            <a:pPr algn="l">
              <a:lnSpc>
                <a:spcPts val="2399"/>
              </a:lnSpc>
            </a:pPr>
            <a:r>
              <a:rPr lang="en-US" sz="1999" b="true">
                <a:solidFill>
                  <a:srgbClr val="9B00A9"/>
                </a:solidFill>
                <a:latin typeface="Calibri (MS) Bold"/>
                <a:ea typeface="Calibri (MS) Bold"/>
                <a:cs typeface="Calibri (MS) Bold"/>
                <a:sym typeface="Calibri (MS) Bold"/>
              </a:rPr>
              <a:t>Check-in 1</a:t>
            </a:r>
          </a:p>
          <a:p>
            <a:pPr algn="l">
              <a:lnSpc>
                <a:spcPts val="2399"/>
              </a:lnSpc>
            </a:pPr>
          </a:p>
          <a:p>
            <a:pPr algn="l">
              <a:lnSpc>
                <a:spcPts val="2399"/>
              </a:lnSpc>
            </a:pPr>
            <a:r>
              <a:rPr lang="en-US" sz="1999">
                <a:solidFill>
                  <a:srgbClr val="000000"/>
                </a:solidFill>
                <a:latin typeface="Calibri (MS)"/>
                <a:ea typeface="Calibri (MS)"/>
                <a:cs typeface="Calibri (MS)"/>
                <a:sym typeface="Calibri (MS)"/>
              </a:rPr>
              <a:t>The first checkin with teams to see where they’re starting from. What support could they use? </a:t>
            </a:r>
          </a:p>
        </p:txBody>
      </p:sp>
      <p:sp>
        <p:nvSpPr>
          <p:cNvPr name="AutoShape 11" id="11"/>
          <p:cNvSpPr/>
          <p:nvPr/>
        </p:nvSpPr>
        <p:spPr>
          <a:xfrm>
            <a:off x="6285857" y="3459313"/>
            <a:ext cx="4762" cy="2468295"/>
          </a:xfrm>
          <a:prstGeom prst="line">
            <a:avLst/>
          </a:prstGeom>
          <a:ln cap="flat" w="9525">
            <a:solidFill>
              <a:srgbClr val="000000"/>
            </a:solidFill>
            <a:prstDash val="solid"/>
            <a:headEnd type="none" len="sm" w="sm"/>
            <a:tailEnd type="none" len="sm" w="sm"/>
          </a:ln>
        </p:spPr>
      </p:sp>
      <p:sp>
        <p:nvSpPr>
          <p:cNvPr name="TextBox 12" id="12"/>
          <p:cNvSpPr txBox="true"/>
          <p:nvPr/>
        </p:nvSpPr>
        <p:spPr>
          <a:xfrm rot="0">
            <a:off x="7077042" y="3404530"/>
            <a:ext cx="3449526" cy="1524000"/>
          </a:xfrm>
          <a:prstGeom prst="rect">
            <a:avLst/>
          </a:prstGeom>
        </p:spPr>
        <p:txBody>
          <a:bodyPr anchor="t" rtlCol="false" tIns="0" lIns="0" bIns="0" rIns="0">
            <a:spAutoFit/>
          </a:bodyPr>
          <a:lstStyle/>
          <a:p>
            <a:pPr algn="l">
              <a:lnSpc>
                <a:spcPts val="2399"/>
              </a:lnSpc>
            </a:pPr>
            <a:r>
              <a:rPr lang="en-US" sz="1999" b="true">
                <a:solidFill>
                  <a:srgbClr val="9B00A9"/>
                </a:solidFill>
                <a:latin typeface="Calibri (MS) Bold"/>
                <a:ea typeface="Calibri (MS) Bold"/>
                <a:cs typeface="Calibri (MS) Bold"/>
                <a:sym typeface="Calibri (MS) Bold"/>
              </a:rPr>
              <a:t>Check-in 2</a:t>
            </a:r>
          </a:p>
          <a:p>
            <a:pPr algn="l">
              <a:lnSpc>
                <a:spcPts val="2399"/>
              </a:lnSpc>
            </a:pPr>
          </a:p>
          <a:p>
            <a:pPr algn="l">
              <a:lnSpc>
                <a:spcPts val="2399"/>
              </a:lnSpc>
            </a:pPr>
            <a:r>
              <a:rPr lang="en-US" sz="1999">
                <a:solidFill>
                  <a:srgbClr val="000000"/>
                </a:solidFill>
                <a:latin typeface="Calibri (MS)"/>
                <a:ea typeface="Calibri (MS)"/>
                <a:cs typeface="Calibri (MS)"/>
                <a:sym typeface="Calibri (MS)"/>
              </a:rPr>
              <a:t>What progress has each team made so far? What support could the﻿y use? </a:t>
            </a:r>
          </a:p>
        </p:txBody>
      </p:sp>
      <p:sp>
        <p:nvSpPr>
          <p:cNvPr name="TextBox 13" id="13"/>
          <p:cNvSpPr txBox="true"/>
          <p:nvPr/>
        </p:nvSpPr>
        <p:spPr>
          <a:xfrm rot="0">
            <a:off x="1899780" y="1409497"/>
            <a:ext cx="3449526" cy="515748"/>
          </a:xfrm>
          <a:prstGeom prst="rect">
            <a:avLst/>
          </a:prstGeom>
        </p:spPr>
        <p:txBody>
          <a:bodyPr anchor="t" rtlCol="false" tIns="0" lIns="0" bIns="0" rIns="0">
            <a:spAutoFit/>
          </a:bodyPr>
          <a:lstStyle/>
          <a:p>
            <a:pPr algn="l">
              <a:lnSpc>
                <a:spcPts val="4113"/>
              </a:lnSpc>
            </a:pPr>
            <a:r>
              <a:rPr lang="en-US" b="true" sz="1999">
                <a:solidFill>
                  <a:srgbClr val="9B00A9"/>
                </a:solidFill>
                <a:latin typeface="Calibri (MS) Bold"/>
                <a:ea typeface="Calibri (MS) Bold"/>
                <a:cs typeface="Calibri (MS) Bold"/>
                <a:sym typeface="Calibri (MS) Bold"/>
              </a:rPr>
              <a:t>What are check-ins?</a:t>
            </a:r>
          </a:p>
        </p:txBody>
      </p:sp>
      <p:sp>
        <p:nvSpPr>
          <p:cNvPr name="TextBox 14" id="14"/>
          <p:cNvSpPr txBox="true"/>
          <p:nvPr/>
        </p:nvSpPr>
        <p:spPr>
          <a:xfrm rot="0">
            <a:off x="1899780" y="2120213"/>
            <a:ext cx="8086344" cy="952500"/>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Check-ins are their to ensure teams are supported throughout the hackathon. Explain your check-in process (pre scheduled, free form, supplemented by a form...)</a:t>
            </a:r>
          </a:p>
        </p:txBody>
      </p:sp>
      <p:sp>
        <p:nvSpPr>
          <p:cNvPr name="Freeform 15" id="15"/>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SCHEDULE</a:t>
            </a:r>
          </a:p>
          <a:p>
            <a:pPr algn="l">
              <a:lnSpc>
                <a:spcPts val="2596"/>
              </a:lnSpc>
            </a:pPr>
          </a:p>
        </p:txBody>
      </p:sp>
      <p:sp>
        <p:nvSpPr>
          <p:cNvPr name="TextBox 9" id="9"/>
          <p:cNvSpPr txBox="true"/>
          <p:nvPr/>
        </p:nvSpPr>
        <p:spPr>
          <a:xfrm rot="0">
            <a:off x="764505" y="98222"/>
            <a:ext cx="1430093"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03</a:t>
            </a:r>
          </a:p>
        </p:txBody>
      </p:sp>
      <p:sp>
        <p:nvSpPr>
          <p:cNvPr name="TextBox 10" id="10"/>
          <p:cNvSpPr txBox="true"/>
          <p:nvPr/>
        </p:nvSpPr>
        <p:spPr>
          <a:xfrm rot="0">
            <a:off x="1899780" y="2024280"/>
            <a:ext cx="3005480" cy="341134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DAY 1 SCHEDULE</a:t>
            </a:r>
          </a:p>
          <a:p>
            <a:pPr algn="l">
              <a:lnSpc>
                <a:spcPts val="3702"/>
              </a:lnSpc>
            </a:pPr>
            <a:r>
              <a:rPr lang="en-US" sz="1799" b="true">
                <a:solidFill>
                  <a:srgbClr val="000000"/>
                </a:solidFill>
                <a:latin typeface="Calibri (MS) Bold"/>
                <a:ea typeface="Calibri (MS) Bold"/>
                <a:cs typeface="Calibri (MS) Bold"/>
                <a:sym typeface="Calibri (MS) Bold"/>
              </a:rPr>
              <a:t>Time - </a:t>
            </a:r>
            <a:r>
              <a:rPr lang="en-US" sz="1799">
                <a:solidFill>
                  <a:srgbClr val="000000"/>
                </a:solidFill>
                <a:latin typeface="Calibri (MS)"/>
                <a:ea typeface="Calibri (MS)"/>
                <a:cs typeface="Calibri (MS)"/>
                <a:sym typeface="Calibri (MS)"/>
              </a:rPr>
              <a:t>Item</a:t>
            </a:r>
          </a:p>
          <a:p>
            <a:pPr algn="l">
              <a:lnSpc>
                <a:spcPts val="3702"/>
              </a:lnSpc>
            </a:pPr>
            <a:r>
              <a:rPr lang="en-US" sz="1799" b="true">
                <a:solidFill>
                  <a:srgbClr val="000000"/>
                </a:solidFill>
                <a:latin typeface="Calibri (MS) Bold"/>
                <a:ea typeface="Calibri (MS) Bold"/>
                <a:cs typeface="Calibri (MS) Bold"/>
                <a:sym typeface="Calibri (MS) Bold"/>
              </a:rPr>
              <a:t>Time - </a:t>
            </a:r>
            <a:r>
              <a:rPr lang="en-US" sz="1799">
                <a:solidFill>
                  <a:srgbClr val="000000"/>
                </a:solidFill>
                <a:latin typeface="Calibri (MS)"/>
                <a:ea typeface="Calibri (MS)"/>
                <a:cs typeface="Calibri (MS)"/>
                <a:sym typeface="Calibri (MS)"/>
              </a:rPr>
              <a:t>Item </a:t>
            </a:r>
          </a:p>
          <a:p>
            <a:pPr algn="l">
              <a:lnSpc>
                <a:spcPts val="3702"/>
              </a:lnSpc>
            </a:pPr>
          </a:p>
          <a:p>
            <a:pPr algn="l">
              <a:lnSpc>
                <a:spcPts val="3702"/>
              </a:lnSpc>
            </a:pPr>
            <a:r>
              <a:rPr lang="en-US" sz="1799" b="true">
                <a:solidFill>
                  <a:srgbClr val="000000"/>
                </a:solidFill>
                <a:latin typeface="Calibri (MS) Bold"/>
                <a:ea typeface="Calibri (MS) Bold"/>
                <a:cs typeface="Calibri (MS) Bold"/>
                <a:sym typeface="Calibri (MS) Bold"/>
              </a:rPr>
              <a:t>Etc</a:t>
            </a:r>
          </a:p>
          <a:p>
            <a:pPr algn="l">
              <a:lnSpc>
                <a:spcPts val="4113"/>
              </a:lnSpc>
            </a:pPr>
          </a:p>
          <a:p>
            <a:pPr algn="l">
              <a:lnSpc>
                <a:spcPts val="4113"/>
              </a:lnSpc>
            </a:pPr>
          </a:p>
        </p:txBody>
      </p:sp>
      <p:sp>
        <p:nvSpPr>
          <p:cNvPr name="TextBox 11" id="11"/>
          <p:cNvSpPr txBox="true"/>
          <p:nvPr/>
        </p:nvSpPr>
        <p:spPr>
          <a:xfrm rot="0">
            <a:off x="6663638" y="2024280"/>
            <a:ext cx="3178396" cy="3411348"/>
          </a:xfrm>
          <a:prstGeom prst="rect">
            <a:avLst/>
          </a:prstGeom>
        </p:spPr>
        <p:txBody>
          <a:bodyPr anchor="t" rtlCol="false" tIns="0" lIns="0" bIns="0" rIns="0">
            <a:spAutoFit/>
          </a:bodyPr>
          <a:lstStyle/>
          <a:p>
            <a:pPr algn="l">
              <a:lnSpc>
                <a:spcPts val="4113"/>
              </a:lnSpc>
            </a:pPr>
            <a:r>
              <a:rPr lang="en-US" b="true" sz="1999">
                <a:solidFill>
                  <a:srgbClr val="9B00A9"/>
                </a:solidFill>
                <a:latin typeface="Calibri (MS) Bold"/>
                <a:ea typeface="Calibri (MS) Bold"/>
                <a:cs typeface="Calibri (MS) Bold"/>
                <a:sym typeface="Calibri (MS) Bold"/>
              </a:rPr>
              <a:t>DAY 2 SCHEDULE</a:t>
            </a:r>
          </a:p>
          <a:p>
            <a:pPr algn="l">
              <a:lnSpc>
                <a:spcPts val="3702"/>
              </a:lnSpc>
            </a:pPr>
            <a:r>
              <a:rPr lang="en-US" b="true" sz="1799">
                <a:solidFill>
                  <a:srgbClr val="000000"/>
                </a:solidFill>
                <a:latin typeface="Calibri (MS) Bold"/>
                <a:ea typeface="Calibri (MS) Bold"/>
                <a:cs typeface="Calibri (MS) Bold"/>
                <a:sym typeface="Calibri (MS) Bold"/>
              </a:rPr>
              <a:t>Time -</a:t>
            </a:r>
            <a:r>
              <a:rPr lang="en-US" sz="1799">
                <a:solidFill>
                  <a:srgbClr val="000000"/>
                </a:solidFill>
                <a:latin typeface="Calibri (MS)"/>
                <a:ea typeface="Calibri (MS)"/>
                <a:cs typeface="Calibri (MS)"/>
                <a:sym typeface="Calibri (MS)"/>
              </a:rPr>
              <a:t> Item</a:t>
            </a:r>
          </a:p>
          <a:p>
            <a:pPr algn="l">
              <a:lnSpc>
                <a:spcPts val="3702"/>
              </a:lnSpc>
            </a:pPr>
            <a:r>
              <a:rPr lang="en-US" b="true" sz="1799">
                <a:solidFill>
                  <a:srgbClr val="000000"/>
                </a:solidFill>
                <a:latin typeface="Calibri (MS) Bold"/>
                <a:ea typeface="Calibri (MS) Bold"/>
                <a:cs typeface="Calibri (MS) Bold"/>
                <a:sym typeface="Calibri (MS) Bold"/>
              </a:rPr>
              <a:t>Time - </a:t>
            </a:r>
            <a:r>
              <a:rPr lang="en-US" sz="1799">
                <a:solidFill>
                  <a:srgbClr val="000000"/>
                </a:solidFill>
                <a:latin typeface="Calibri (MS)"/>
                <a:ea typeface="Calibri (MS)"/>
                <a:cs typeface="Calibri (MS)"/>
                <a:sym typeface="Calibri (MS)"/>
              </a:rPr>
              <a:t>Item</a:t>
            </a:r>
            <a:r>
              <a:rPr lang="en-US" b="true" sz="1799">
                <a:solidFill>
                  <a:srgbClr val="000000"/>
                </a:solidFill>
                <a:latin typeface="Calibri (MS) Bold"/>
                <a:ea typeface="Calibri (MS) Bold"/>
                <a:cs typeface="Calibri (MS) Bold"/>
                <a:sym typeface="Calibri (MS) Bold"/>
              </a:rPr>
              <a:t> </a:t>
            </a:r>
          </a:p>
          <a:p>
            <a:pPr algn="l">
              <a:lnSpc>
                <a:spcPts val="3702"/>
              </a:lnSpc>
            </a:pPr>
          </a:p>
          <a:p>
            <a:pPr algn="l">
              <a:lnSpc>
                <a:spcPts val="3702"/>
              </a:lnSpc>
            </a:pPr>
            <a:r>
              <a:rPr lang="en-US" b="true" sz="1799">
                <a:solidFill>
                  <a:srgbClr val="000000"/>
                </a:solidFill>
                <a:latin typeface="Calibri (MS) Bold"/>
                <a:ea typeface="Calibri (MS) Bold"/>
                <a:cs typeface="Calibri (MS) Bold"/>
                <a:sym typeface="Calibri (MS) Bold"/>
              </a:rPr>
              <a:t>Etc</a:t>
            </a:r>
          </a:p>
          <a:p>
            <a:pPr algn="l">
              <a:lnSpc>
                <a:spcPts val="4113"/>
              </a:lnSpc>
            </a:pPr>
          </a:p>
          <a:p>
            <a:pPr algn="l">
              <a:lnSpc>
                <a:spcPts val="4113"/>
              </a:lnSpc>
            </a:pPr>
          </a:p>
        </p:txBody>
      </p:sp>
      <p:sp>
        <p:nvSpPr>
          <p:cNvPr name="AutoShape 12" id="12"/>
          <p:cNvSpPr/>
          <p:nvPr/>
        </p:nvSpPr>
        <p:spPr>
          <a:xfrm flipH="true">
            <a:off x="6079517" y="2126708"/>
            <a:ext cx="11721" cy="3810419"/>
          </a:xfrm>
          <a:prstGeom prst="line">
            <a:avLst/>
          </a:prstGeom>
          <a:ln cap="flat" w="9525">
            <a:solidFill>
              <a:srgbClr val="000000"/>
            </a:solidFill>
            <a:prstDash val="solid"/>
            <a:headEnd type="none" len="sm" w="sm"/>
            <a:tailEnd type="none" len="sm" w="sm"/>
          </a:ln>
        </p:spPr>
      </p:sp>
      <p:sp>
        <p:nvSpPr>
          <p:cNvPr name="Freeform 13" id="13"/>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672541"/>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TEAMS</a:t>
            </a:r>
          </a:p>
        </p:txBody>
      </p:sp>
      <p:sp>
        <p:nvSpPr>
          <p:cNvPr name="TextBox 9" id="9"/>
          <p:cNvSpPr txBox="true"/>
          <p:nvPr/>
        </p:nvSpPr>
        <p:spPr>
          <a:xfrm rot="0">
            <a:off x="764505" y="98222"/>
            <a:ext cx="1430093"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04</a:t>
            </a:r>
          </a:p>
        </p:txBody>
      </p:sp>
      <p:sp>
        <p:nvSpPr>
          <p:cNvPr name="TextBox 10" id="10"/>
          <p:cNvSpPr txBox="true"/>
          <p:nvPr/>
        </p:nvSpPr>
        <p:spPr>
          <a:xfrm rot="0">
            <a:off x="1899780" y="1533322"/>
            <a:ext cx="7753245" cy="1099185"/>
          </a:xfrm>
          <a:prstGeom prst="rect">
            <a:avLst/>
          </a:prstGeom>
        </p:spPr>
        <p:txBody>
          <a:bodyPr anchor="t" rtlCol="false" tIns="0" lIns="0" bIns="0" rIns="0">
            <a:spAutoFit/>
          </a:bodyPr>
          <a:lstStyle/>
          <a:p>
            <a:pPr algn="l">
              <a:lnSpc>
                <a:spcPts val="2819"/>
              </a:lnSpc>
            </a:pPr>
            <a:r>
              <a:rPr lang="en-US" sz="1999">
                <a:solidFill>
                  <a:srgbClr val="000000"/>
                </a:solidFill>
                <a:latin typeface="Calibri (MS)"/>
                <a:ea typeface="Calibri (MS)"/>
                <a:cs typeface="Calibri (MS)"/>
                <a:sym typeface="Calibri (MS)"/>
              </a:rPr>
              <a:t>Why have a team numbering system? It is easier to differentiate teams by number than by name, which may change throughout the hackathon anyway.</a:t>
            </a:r>
          </a:p>
        </p:txBody>
      </p:sp>
      <p:sp>
        <p:nvSpPr>
          <p:cNvPr name="TextBox 11" id="11"/>
          <p:cNvSpPr txBox="true"/>
          <p:nvPr/>
        </p:nvSpPr>
        <p:spPr>
          <a:xfrm rot="0">
            <a:off x="1899780" y="2765857"/>
            <a:ext cx="3178396" cy="2944623"/>
          </a:xfrm>
          <a:prstGeom prst="rect">
            <a:avLst/>
          </a:prstGeom>
        </p:spPr>
        <p:txBody>
          <a:bodyPr anchor="t" rtlCol="false" tIns="0" lIns="0" bIns="0" rIns="0">
            <a:spAutoFit/>
          </a:bodyPr>
          <a:lstStyle/>
          <a:p>
            <a:pPr algn="l">
              <a:lnSpc>
                <a:spcPts val="4113"/>
              </a:lnSpc>
            </a:pPr>
            <a:r>
              <a:rPr lang="en-US" b="true" sz="1999">
                <a:solidFill>
                  <a:srgbClr val="9B00A9"/>
                </a:solidFill>
                <a:latin typeface="Calibri (MS) Bold"/>
                <a:ea typeface="Calibri (MS) Bold"/>
                <a:cs typeface="Calibri (MS) Bold"/>
                <a:sym typeface="Calibri (MS) Bold"/>
              </a:rPr>
              <a:t>Team order</a:t>
            </a:r>
          </a:p>
          <a:p>
            <a:pPr algn="l">
              <a:lnSpc>
                <a:spcPts val="3702"/>
              </a:lnSpc>
            </a:pPr>
            <a:r>
              <a:rPr lang="en-US" b="true" sz="1799">
                <a:solidFill>
                  <a:srgbClr val="000000"/>
                </a:solidFill>
                <a:latin typeface="Calibri (MS) Bold"/>
                <a:ea typeface="Calibri (MS) Bold"/>
                <a:cs typeface="Calibri (MS) Bold"/>
                <a:sym typeface="Calibri (MS) Bold"/>
              </a:rPr>
              <a:t>Team 1 </a:t>
            </a:r>
            <a:r>
              <a:rPr lang="en-US" sz="1799">
                <a:solidFill>
                  <a:srgbClr val="000000"/>
                </a:solidFill>
                <a:latin typeface="Calibri (MS)"/>
                <a:ea typeface="Calibri (MS)"/>
                <a:cs typeface="Calibri (MS)"/>
                <a:sym typeface="Calibri (MS)"/>
              </a:rPr>
              <a:t>- Team name</a:t>
            </a:r>
          </a:p>
          <a:p>
            <a:pPr algn="l">
              <a:lnSpc>
                <a:spcPts val="3702"/>
              </a:lnSpc>
            </a:pPr>
            <a:r>
              <a:rPr lang="en-US" b="true" sz="1799">
                <a:solidFill>
                  <a:srgbClr val="000000"/>
                </a:solidFill>
                <a:latin typeface="Calibri (MS) Bold"/>
                <a:ea typeface="Calibri (MS) Bold"/>
                <a:cs typeface="Calibri (MS) Bold"/>
                <a:sym typeface="Calibri (MS) Bold"/>
              </a:rPr>
              <a:t>Team 2</a:t>
            </a:r>
            <a:r>
              <a:rPr lang="en-US" sz="1799">
                <a:solidFill>
                  <a:srgbClr val="000000"/>
                </a:solidFill>
                <a:latin typeface="Calibri (MS)"/>
                <a:ea typeface="Calibri (MS)"/>
                <a:cs typeface="Calibri (MS)"/>
                <a:sym typeface="Calibri (MS)"/>
              </a:rPr>
              <a:t> - Team name</a:t>
            </a:r>
          </a:p>
          <a:p>
            <a:pPr algn="l">
              <a:lnSpc>
                <a:spcPts val="3702"/>
              </a:lnSpc>
            </a:pPr>
            <a:r>
              <a:rPr lang="en-US" b="true" sz="1799">
                <a:solidFill>
                  <a:srgbClr val="000000"/>
                </a:solidFill>
                <a:latin typeface="Calibri (MS) Bold"/>
                <a:ea typeface="Calibri (MS) Bold"/>
                <a:cs typeface="Calibri (MS) Bold"/>
                <a:sym typeface="Calibri (MS) Bold"/>
              </a:rPr>
              <a:t>...</a:t>
            </a:r>
          </a:p>
          <a:p>
            <a:pPr algn="l">
              <a:lnSpc>
                <a:spcPts val="4113"/>
              </a:lnSpc>
            </a:pPr>
          </a:p>
          <a:p>
            <a:pPr algn="l">
              <a:lnSpc>
                <a:spcPts val="4113"/>
              </a:lnSpc>
            </a:pPr>
          </a:p>
        </p:txBody>
      </p:sp>
      <p:sp>
        <p:nvSpPr>
          <p:cNvPr name="Freeform 12" id="12"/>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EVENT TOOLS</a:t>
            </a:r>
          </a:p>
          <a:p>
            <a:pPr algn="l">
              <a:lnSpc>
                <a:spcPts val="2596"/>
              </a:lnSpc>
            </a:pPr>
            <a:r>
              <a:rPr lang="en-US" sz="2400">
                <a:solidFill>
                  <a:srgbClr val="000000"/>
                </a:solidFill>
                <a:latin typeface="Calibri (MS)"/>
                <a:ea typeface="Calibri (MS)"/>
                <a:cs typeface="Calibri (MS)"/>
                <a:sym typeface="Calibri (MS)"/>
              </a:rPr>
              <a:t>Video communication (online or blended)</a:t>
            </a:r>
          </a:p>
        </p:txBody>
      </p:sp>
      <p:sp>
        <p:nvSpPr>
          <p:cNvPr name="TextBox 9" id="9"/>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05</a:t>
            </a:r>
          </a:p>
        </p:txBody>
      </p:sp>
      <p:sp>
        <p:nvSpPr>
          <p:cNvPr name="TextBox 10" id="10"/>
          <p:cNvSpPr txBox="true"/>
          <p:nvPr/>
        </p:nvSpPr>
        <p:spPr>
          <a:xfrm rot="0">
            <a:off x="909808" y="1993717"/>
            <a:ext cx="3209231" cy="4811523"/>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Discord/Other Tools</a:t>
            </a:r>
          </a:p>
          <a:p>
            <a:pPr algn="l">
              <a:lnSpc>
                <a:spcPts val="3702"/>
              </a:lnSpc>
            </a:pPr>
            <a:r>
              <a:rPr lang="en-US" sz="1799">
                <a:solidFill>
                  <a:srgbClr val="000000"/>
                </a:solidFill>
                <a:latin typeface="Calibri (MS)"/>
                <a:ea typeface="Calibri (MS)"/>
                <a:cs typeface="Calibri (MS)"/>
                <a:sym typeface="Calibri (MS)"/>
              </a:rPr>
              <a:t>present the structure of the tool and what is relevant for the participants for what purpose</a:t>
            </a:r>
          </a:p>
          <a:p>
            <a:pPr algn="l">
              <a:lnSpc>
                <a:spcPts val="3702"/>
              </a:lnSpc>
            </a:pPr>
          </a:p>
          <a:p>
            <a:pPr algn="l">
              <a:lnSpc>
                <a:spcPts val="3702"/>
              </a:lnSpc>
            </a:pPr>
            <a:r>
              <a:rPr lang="en-US" sz="1799">
                <a:solidFill>
                  <a:srgbClr val="000000"/>
                </a:solidFill>
                <a:latin typeface="Calibri (MS)"/>
                <a:ea typeface="Calibri (MS)"/>
                <a:cs typeface="Calibri (MS)"/>
                <a:sym typeface="Calibri (MS)"/>
              </a:rPr>
              <a:t>Link to participant web guide if you use Discord</a:t>
            </a:r>
          </a:p>
          <a:p>
            <a:pPr algn="l">
              <a:lnSpc>
                <a:spcPts val="3702"/>
              </a:lnSpc>
            </a:pPr>
          </a:p>
          <a:p>
            <a:pPr algn="l">
              <a:lnSpc>
                <a:spcPts val="4113"/>
              </a:lnSpc>
            </a:pPr>
          </a:p>
          <a:p>
            <a:pPr algn="l">
              <a:lnSpc>
                <a:spcPts val="4113"/>
              </a:lnSpc>
            </a:pPr>
          </a:p>
        </p:txBody>
      </p:sp>
      <p:sp>
        <p:nvSpPr>
          <p:cNvPr name="TextBox 11" id="11"/>
          <p:cNvSpPr txBox="true"/>
          <p:nvPr/>
        </p:nvSpPr>
        <p:spPr>
          <a:xfrm rot="0">
            <a:off x="7158208" y="1993717"/>
            <a:ext cx="3209231" cy="341134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Rules</a:t>
            </a:r>
          </a:p>
          <a:p>
            <a:pPr algn="l">
              <a:lnSpc>
                <a:spcPts val="3702"/>
              </a:lnSpc>
            </a:pPr>
            <a:r>
              <a:rPr lang="en-US" sz="1799">
                <a:solidFill>
                  <a:srgbClr val="000000"/>
                </a:solidFill>
                <a:latin typeface="Calibri (MS)"/>
                <a:ea typeface="Calibri (MS)"/>
                <a:cs typeface="Calibri (MS)"/>
                <a:sym typeface="Calibri (MS)"/>
              </a:rPr>
              <a:t>explain any guidelines or conventions you will use on these tools</a:t>
            </a:r>
          </a:p>
          <a:p>
            <a:pPr algn="l">
              <a:lnSpc>
                <a:spcPts val="3702"/>
              </a:lnSpc>
            </a:pPr>
          </a:p>
          <a:p>
            <a:pPr algn="l">
              <a:lnSpc>
                <a:spcPts val="4113"/>
              </a:lnSpc>
            </a:pPr>
          </a:p>
          <a:p>
            <a:pPr algn="l">
              <a:lnSpc>
                <a:spcPts val="4113"/>
              </a:lnSpc>
            </a:pPr>
          </a:p>
        </p:txBody>
      </p:sp>
      <p:sp>
        <p:nvSpPr>
          <p:cNvPr name="Freeform 12" id="12"/>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stretch>
              <a:fillRect l="0" t="0" r="0" b="-34434"/>
            </a:stretch>
          </a:blipFill>
        </p:spPr>
      </p:sp>
      <p:sp>
        <p:nvSpPr>
          <p:cNvPr name="Freeform 4" id="4"/>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stretch>
              <a:fillRect l="0" t="0" r="0" b="0"/>
            </a:stretch>
          </a:blipFill>
        </p:spPr>
      </p:sp>
      <p:sp>
        <p:nvSpPr>
          <p:cNvPr name="TextBox 7" id="7"/>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EVENT TOOLS</a:t>
            </a:r>
          </a:p>
          <a:p>
            <a:pPr algn="l">
              <a:lnSpc>
                <a:spcPts val="2596"/>
              </a:lnSpc>
            </a:pPr>
            <a:r>
              <a:rPr lang="en-US" sz="2400">
                <a:solidFill>
                  <a:srgbClr val="000000"/>
                </a:solidFill>
                <a:latin typeface="Calibri (MS)"/>
                <a:ea typeface="Calibri (MS)"/>
                <a:cs typeface="Calibri (MS)"/>
                <a:sym typeface="Calibri (MS)"/>
              </a:rPr>
              <a:t>Text communication (online or blended)</a:t>
            </a:r>
          </a:p>
        </p:txBody>
      </p:sp>
      <p:sp>
        <p:nvSpPr>
          <p:cNvPr name="TextBox 8" id="8"/>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05</a:t>
            </a:r>
          </a:p>
        </p:txBody>
      </p:sp>
      <p:sp>
        <p:nvSpPr>
          <p:cNvPr name="TextBox 9" id="9"/>
          <p:cNvSpPr txBox="true"/>
          <p:nvPr/>
        </p:nvSpPr>
        <p:spPr>
          <a:xfrm rot="0">
            <a:off x="909808" y="1993717"/>
            <a:ext cx="3209231" cy="4811523"/>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Discord/Other Tools</a:t>
            </a:r>
          </a:p>
          <a:p>
            <a:pPr algn="l">
              <a:lnSpc>
                <a:spcPts val="3702"/>
              </a:lnSpc>
            </a:pPr>
            <a:r>
              <a:rPr lang="en-US" sz="1799">
                <a:solidFill>
                  <a:srgbClr val="000000"/>
                </a:solidFill>
                <a:latin typeface="Calibri (MS)"/>
                <a:ea typeface="Calibri (MS)"/>
                <a:cs typeface="Calibri (MS)"/>
                <a:sym typeface="Calibri (MS)"/>
              </a:rPr>
              <a:t>present the structure of the tool and what is relevant for the participants for what purpose</a:t>
            </a:r>
          </a:p>
          <a:p>
            <a:pPr algn="l">
              <a:lnSpc>
                <a:spcPts val="3702"/>
              </a:lnSpc>
            </a:pPr>
          </a:p>
          <a:p>
            <a:pPr algn="l">
              <a:lnSpc>
                <a:spcPts val="3702"/>
              </a:lnSpc>
            </a:pPr>
            <a:r>
              <a:rPr lang="en-US" sz="1799">
                <a:solidFill>
                  <a:srgbClr val="000000"/>
                </a:solidFill>
                <a:latin typeface="Calibri (MS)"/>
                <a:ea typeface="Calibri (MS)"/>
                <a:cs typeface="Calibri (MS)"/>
                <a:sym typeface="Calibri (MS)"/>
              </a:rPr>
              <a:t>Link to participant web guide if you use Discord</a:t>
            </a:r>
          </a:p>
          <a:p>
            <a:pPr algn="l">
              <a:lnSpc>
                <a:spcPts val="3702"/>
              </a:lnSpc>
            </a:pPr>
          </a:p>
          <a:p>
            <a:pPr algn="l">
              <a:lnSpc>
                <a:spcPts val="4113"/>
              </a:lnSpc>
            </a:pPr>
          </a:p>
          <a:p>
            <a:pPr algn="l">
              <a:lnSpc>
                <a:spcPts val="4113"/>
              </a:lnSpc>
            </a:pPr>
          </a:p>
        </p:txBody>
      </p:sp>
      <p:sp>
        <p:nvSpPr>
          <p:cNvPr name="TextBox 10" id="10"/>
          <p:cNvSpPr txBox="true"/>
          <p:nvPr/>
        </p:nvSpPr>
        <p:spPr>
          <a:xfrm rot="0">
            <a:off x="7158208" y="1993717"/>
            <a:ext cx="3209231" cy="341134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Rules</a:t>
            </a:r>
          </a:p>
          <a:p>
            <a:pPr algn="l">
              <a:lnSpc>
                <a:spcPts val="3702"/>
              </a:lnSpc>
            </a:pPr>
            <a:r>
              <a:rPr lang="en-US" sz="1799">
                <a:solidFill>
                  <a:srgbClr val="000000"/>
                </a:solidFill>
                <a:latin typeface="Calibri (MS)"/>
                <a:ea typeface="Calibri (MS)"/>
                <a:cs typeface="Calibri (MS)"/>
                <a:sym typeface="Calibri (MS)"/>
              </a:rPr>
              <a:t>explain any guidelines or conventions you will use on these tools</a:t>
            </a:r>
          </a:p>
          <a:p>
            <a:pPr algn="l">
              <a:lnSpc>
                <a:spcPts val="3702"/>
              </a:lnSpc>
            </a:pPr>
          </a:p>
          <a:p>
            <a:pPr algn="l">
              <a:lnSpc>
                <a:spcPts val="4113"/>
              </a:lnSpc>
            </a:pPr>
          </a:p>
          <a:p>
            <a:pPr algn="l">
              <a:lnSpc>
                <a:spcPts val="4113"/>
              </a:lnSpc>
            </a:pP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0"/>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grpSp>
        <p:nvGrpSpPr>
          <p:cNvPr name="Group 8" id="8"/>
          <p:cNvGrpSpPr/>
          <p:nvPr/>
        </p:nvGrpSpPr>
        <p:grpSpPr>
          <a:xfrm rot="0">
            <a:off x="2384797" y="2802052"/>
            <a:ext cx="522492" cy="292973"/>
            <a:chOff x="0" y="0"/>
            <a:chExt cx="206417" cy="115742"/>
          </a:xfrm>
        </p:grpSpPr>
        <p:sp>
          <p:nvSpPr>
            <p:cNvPr name="Freeform 9" id="9"/>
            <p:cNvSpPr/>
            <p:nvPr/>
          </p:nvSpPr>
          <p:spPr>
            <a:xfrm flipH="false" flipV="false" rot="0">
              <a:off x="0" y="0"/>
              <a:ext cx="206417" cy="115742"/>
            </a:xfrm>
            <a:custGeom>
              <a:avLst/>
              <a:gdLst/>
              <a:ahLst/>
              <a:cxnLst/>
              <a:rect r="r" b="b" t="t" l="l"/>
              <a:pathLst>
                <a:path h="115742" w="206417">
                  <a:moveTo>
                    <a:pt x="0" y="0"/>
                  </a:moveTo>
                  <a:lnTo>
                    <a:pt x="206417" y="0"/>
                  </a:lnTo>
                  <a:lnTo>
                    <a:pt x="206417" y="115742"/>
                  </a:lnTo>
                  <a:lnTo>
                    <a:pt x="0" y="115742"/>
                  </a:lnTo>
                  <a:close/>
                </a:path>
              </a:pathLst>
            </a:custGeom>
            <a:solidFill>
              <a:srgbClr val="9B00A9"/>
            </a:solidFill>
          </p:spPr>
        </p:sp>
        <p:sp>
          <p:nvSpPr>
            <p:cNvPr name="TextBox 10" id="10"/>
            <p:cNvSpPr txBox="true"/>
            <p:nvPr/>
          </p:nvSpPr>
          <p:spPr>
            <a:xfrm>
              <a:off x="0" y="0"/>
              <a:ext cx="206417" cy="115742"/>
            </a:xfrm>
            <a:prstGeom prst="rect">
              <a:avLst/>
            </a:prstGeom>
          </p:spPr>
          <p:txBody>
            <a:bodyPr anchor="ctr" rtlCol="false" tIns="50800" lIns="50800" bIns="50800" rIns="50800"/>
            <a:lstStyle/>
            <a:p>
              <a:pPr algn="ctr">
                <a:lnSpc>
                  <a:spcPts val="1199"/>
                </a:lnSpc>
              </a:pPr>
            </a:p>
          </p:txBody>
        </p:sp>
      </p:grpSp>
      <p:sp>
        <p:nvSpPr>
          <p:cNvPr name="TextBox 11" id="11"/>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EVENT TOOLS</a:t>
            </a:r>
          </a:p>
          <a:p>
            <a:pPr algn="l">
              <a:lnSpc>
                <a:spcPts val="2596"/>
              </a:lnSpc>
            </a:pPr>
            <a:r>
              <a:rPr lang="en-US" sz="2400">
                <a:solidFill>
                  <a:srgbClr val="000000"/>
                </a:solidFill>
                <a:latin typeface="Calibri (MS)"/>
                <a:ea typeface="Calibri (MS)"/>
                <a:cs typeface="Calibri (MS)"/>
                <a:sym typeface="Calibri (MS)"/>
              </a:rPr>
              <a:t>Solution Canvas</a:t>
            </a:r>
          </a:p>
        </p:txBody>
      </p:sp>
      <p:sp>
        <p:nvSpPr>
          <p:cNvPr name="TextBox 12" id="12"/>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05</a:t>
            </a:r>
          </a:p>
        </p:txBody>
      </p:sp>
      <p:sp>
        <p:nvSpPr>
          <p:cNvPr name="TextBox 13" id="13"/>
          <p:cNvSpPr txBox="true"/>
          <p:nvPr/>
        </p:nvSpPr>
        <p:spPr>
          <a:xfrm rot="0">
            <a:off x="1899780" y="2028622"/>
            <a:ext cx="7753245" cy="1451610"/>
          </a:xfrm>
          <a:prstGeom prst="rect">
            <a:avLst/>
          </a:prstGeom>
        </p:spPr>
        <p:txBody>
          <a:bodyPr anchor="t" rtlCol="false" tIns="0" lIns="0" bIns="0" rIns="0">
            <a:spAutoFit/>
          </a:bodyPr>
          <a:lstStyle/>
          <a:p>
            <a:pPr algn="l">
              <a:lnSpc>
                <a:spcPts val="2819"/>
              </a:lnSpc>
            </a:pPr>
            <a:r>
              <a:rPr lang="en-US" sz="1999">
                <a:solidFill>
                  <a:srgbClr val="000000"/>
                </a:solidFill>
                <a:latin typeface="Calibri (MS)"/>
                <a:ea typeface="Calibri (MS)"/>
                <a:cs typeface="Calibri (MS)"/>
                <a:sym typeface="Calibri (MS)"/>
              </a:rPr>
              <a:t>To support teams ideating and/or formalising their solution, we offer a solution canvas. </a:t>
            </a:r>
          </a:p>
          <a:p>
            <a:pPr algn="l">
              <a:lnSpc>
                <a:spcPts val="2819"/>
              </a:lnSpc>
            </a:pPr>
            <a:r>
              <a:rPr lang="en-US" sz="1999">
                <a:solidFill>
                  <a:srgbClr val="000000"/>
                </a:solidFill>
                <a:latin typeface="Calibri (MS)"/>
                <a:ea typeface="Calibri (MS)"/>
                <a:cs typeface="Calibri (MS)"/>
                <a:sym typeface="Calibri (MS)"/>
              </a:rPr>
              <a:t>Find </a:t>
            </a:r>
            <a:r>
              <a:rPr lang="en-US" sz="1999" u="sng">
                <a:solidFill>
                  <a:srgbClr val="FFFFFF"/>
                </a:solidFill>
                <a:latin typeface="Calibri (MS)"/>
                <a:ea typeface="Calibri (MS)"/>
                <a:cs typeface="Calibri (MS)"/>
                <a:sym typeface="Calibri (MS)"/>
              </a:rPr>
              <a:t>here </a:t>
            </a:r>
            <a:r>
              <a:rPr lang="en-US" sz="1999">
                <a:solidFill>
                  <a:srgbClr val="000000"/>
                </a:solidFill>
                <a:latin typeface="Calibri (MS)"/>
                <a:ea typeface="Calibri (MS)"/>
                <a:cs typeface="Calibri (MS)"/>
                <a:sym typeface="Calibri (MS)"/>
              </a:rPr>
              <a:t>an editable format.</a:t>
            </a:r>
          </a:p>
          <a:p>
            <a:pPr algn="l">
              <a:lnSpc>
                <a:spcPts val="2819"/>
              </a:lnSpc>
            </a:pPr>
            <a:r>
              <a:rPr lang="en-US" sz="1999">
                <a:solidFill>
                  <a:srgbClr val="000000"/>
                </a:solidFill>
                <a:latin typeface="Calibri (MS)"/>
                <a:ea typeface="Calibri (MS)"/>
                <a:cs typeface="Calibri (MS)"/>
                <a:sym typeface="Calibri (MS)"/>
              </a:rPr>
              <a:t>You can also include it in this guide as on the next slide.</a:t>
            </a:r>
          </a:p>
        </p:txBody>
      </p:sp>
      <p:sp>
        <p:nvSpPr>
          <p:cNvPr name="Freeform 14" id="14"/>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28488" y="296959"/>
            <a:ext cx="6350794" cy="358945"/>
          </a:xfrm>
          <a:prstGeom prst="rect">
            <a:avLst/>
          </a:prstGeom>
        </p:spPr>
        <p:txBody>
          <a:bodyPr anchor="t" rtlCol="false" tIns="0" lIns="0" bIns="0" rIns="0">
            <a:spAutoFit/>
          </a:bodyPr>
          <a:lstStyle/>
          <a:p>
            <a:pPr algn="l">
              <a:lnSpc>
                <a:spcPts val="2398"/>
              </a:lnSpc>
            </a:pPr>
            <a:r>
              <a:rPr lang="en-US" b="true" sz="2333">
                <a:solidFill>
                  <a:srgbClr val="000000"/>
                </a:solidFill>
                <a:latin typeface="Calibri (MS) Bold"/>
                <a:ea typeface="Calibri (MS) Bold"/>
                <a:cs typeface="Calibri (MS) Bold"/>
                <a:sym typeface="Calibri (MS) Bold"/>
              </a:rPr>
              <a:t>DIGIEDUHACK SOLUTION CANVAS</a:t>
            </a:r>
          </a:p>
        </p:txBody>
      </p:sp>
      <p:grpSp>
        <p:nvGrpSpPr>
          <p:cNvPr name="Group 3" id="3"/>
          <p:cNvGrpSpPr/>
          <p:nvPr/>
        </p:nvGrpSpPr>
        <p:grpSpPr>
          <a:xfrm rot="0">
            <a:off x="4428016" y="1378040"/>
            <a:ext cx="3636397" cy="1553465"/>
            <a:chOff x="0" y="0"/>
            <a:chExt cx="7272794" cy="3106930"/>
          </a:xfrm>
        </p:grpSpPr>
        <p:sp>
          <p:nvSpPr>
            <p:cNvPr name="Freeform 4" id="4"/>
            <p:cNvSpPr/>
            <p:nvPr/>
          </p:nvSpPr>
          <p:spPr>
            <a:xfrm flipH="false" flipV="false" rot="0">
              <a:off x="12700" y="12700"/>
              <a:ext cx="7247382" cy="3081528"/>
            </a:xfrm>
            <a:custGeom>
              <a:avLst/>
              <a:gdLst/>
              <a:ahLst/>
              <a:cxnLst/>
              <a:rect r="r" b="b" t="t" l="l"/>
              <a:pathLst>
                <a:path h="3081528" w="7247382">
                  <a:moveTo>
                    <a:pt x="0" y="0"/>
                  </a:moveTo>
                  <a:lnTo>
                    <a:pt x="7247382" y="0"/>
                  </a:lnTo>
                  <a:lnTo>
                    <a:pt x="7247382" y="3081528"/>
                  </a:lnTo>
                  <a:lnTo>
                    <a:pt x="0" y="3081528"/>
                  </a:lnTo>
                  <a:close/>
                </a:path>
              </a:pathLst>
            </a:custGeom>
            <a:solidFill>
              <a:srgbClr val="FFFFFF"/>
            </a:solidFill>
          </p:spPr>
        </p:sp>
        <p:sp>
          <p:nvSpPr>
            <p:cNvPr name="Freeform 5" id="5"/>
            <p:cNvSpPr/>
            <p:nvPr/>
          </p:nvSpPr>
          <p:spPr>
            <a:xfrm flipH="false" flipV="false" rot="0">
              <a:off x="0" y="0"/>
              <a:ext cx="7272782" cy="3106928"/>
            </a:xfrm>
            <a:custGeom>
              <a:avLst/>
              <a:gdLst/>
              <a:ahLst/>
              <a:cxnLst/>
              <a:rect r="r" b="b" t="t" l="l"/>
              <a:pathLst>
                <a:path h="3106928" w="7272782">
                  <a:moveTo>
                    <a:pt x="12700" y="0"/>
                  </a:moveTo>
                  <a:lnTo>
                    <a:pt x="7260082" y="0"/>
                  </a:lnTo>
                  <a:cubicBezTo>
                    <a:pt x="7267067" y="0"/>
                    <a:pt x="7272782" y="5715"/>
                    <a:pt x="7272782" y="12700"/>
                  </a:cubicBezTo>
                  <a:lnTo>
                    <a:pt x="7272782" y="3094228"/>
                  </a:lnTo>
                  <a:cubicBezTo>
                    <a:pt x="7272782" y="3101213"/>
                    <a:pt x="7267067" y="3106928"/>
                    <a:pt x="7260082" y="3106928"/>
                  </a:cubicBezTo>
                  <a:lnTo>
                    <a:pt x="12700" y="3106928"/>
                  </a:lnTo>
                  <a:cubicBezTo>
                    <a:pt x="5715" y="3106928"/>
                    <a:pt x="0" y="3101213"/>
                    <a:pt x="0" y="3094228"/>
                  </a:cubicBezTo>
                  <a:lnTo>
                    <a:pt x="0" y="12700"/>
                  </a:lnTo>
                  <a:cubicBezTo>
                    <a:pt x="0" y="5715"/>
                    <a:pt x="5715" y="0"/>
                    <a:pt x="12700" y="0"/>
                  </a:cubicBezTo>
                  <a:moveTo>
                    <a:pt x="12700" y="25400"/>
                  </a:moveTo>
                  <a:lnTo>
                    <a:pt x="12700" y="12700"/>
                  </a:lnTo>
                  <a:lnTo>
                    <a:pt x="25400" y="12700"/>
                  </a:lnTo>
                  <a:lnTo>
                    <a:pt x="25400" y="3094228"/>
                  </a:lnTo>
                  <a:lnTo>
                    <a:pt x="12700" y="3094228"/>
                  </a:lnTo>
                  <a:lnTo>
                    <a:pt x="12700" y="3081528"/>
                  </a:lnTo>
                  <a:lnTo>
                    <a:pt x="7260082" y="3081528"/>
                  </a:lnTo>
                  <a:lnTo>
                    <a:pt x="7260082" y="3094228"/>
                  </a:lnTo>
                  <a:lnTo>
                    <a:pt x="7247382" y="3094228"/>
                  </a:lnTo>
                  <a:lnTo>
                    <a:pt x="7247382" y="12700"/>
                  </a:lnTo>
                  <a:lnTo>
                    <a:pt x="7260082" y="12700"/>
                  </a:lnTo>
                  <a:lnTo>
                    <a:pt x="7260082" y="25400"/>
                  </a:lnTo>
                  <a:lnTo>
                    <a:pt x="12700" y="25400"/>
                  </a:lnTo>
                  <a:close/>
                </a:path>
              </a:pathLst>
            </a:custGeom>
            <a:solidFill>
              <a:srgbClr val="000000"/>
            </a:solidFill>
          </p:spPr>
        </p:sp>
        <p:sp>
          <p:nvSpPr>
            <p:cNvPr name="TextBox 6" id="6"/>
            <p:cNvSpPr txBox="true"/>
            <p:nvPr/>
          </p:nvSpPr>
          <p:spPr>
            <a:xfrm>
              <a:off x="0" y="0"/>
              <a:ext cx="7272794" cy="3106930"/>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Target group: </a:t>
              </a:r>
            </a:p>
            <a:p>
              <a:pPr algn="l">
                <a:lnSpc>
                  <a:spcPts val="942"/>
                </a:lnSpc>
              </a:pPr>
              <a:r>
                <a:rPr lang="en-US" sz="785" i="true" spc="-31">
                  <a:solidFill>
                    <a:srgbClr val="000000"/>
                  </a:solidFill>
                  <a:latin typeface="Open Sans Italics"/>
                  <a:ea typeface="Open Sans Italics"/>
                  <a:cs typeface="Open Sans Italics"/>
                  <a:sym typeface="Open Sans Italics"/>
                </a:rPr>
                <a:t>Who is the target group for your solution?</a:t>
              </a:r>
            </a:p>
            <a:p>
              <a:pPr algn="l">
                <a:lnSpc>
                  <a:spcPts val="942"/>
                </a:lnSpc>
              </a:pPr>
              <a:r>
                <a:rPr lang="en-US" sz="785" i="true" spc="-31">
                  <a:solidFill>
                    <a:srgbClr val="000000"/>
                  </a:solidFill>
                  <a:latin typeface="Open Sans Italics"/>
                  <a:ea typeface="Open Sans Italics"/>
                  <a:cs typeface="Open Sans Italics"/>
                  <a:sym typeface="Open Sans Italics"/>
                </a:rPr>
                <a:t>Who will this solution affect and how? How will they benefit?</a:t>
              </a:r>
            </a:p>
          </p:txBody>
        </p:sp>
      </p:grpSp>
      <p:grpSp>
        <p:nvGrpSpPr>
          <p:cNvPr name="Group 7" id="7"/>
          <p:cNvGrpSpPr/>
          <p:nvPr/>
        </p:nvGrpSpPr>
        <p:grpSpPr>
          <a:xfrm rot="0">
            <a:off x="8162540" y="5262282"/>
            <a:ext cx="3550705" cy="1202126"/>
            <a:chOff x="0" y="0"/>
            <a:chExt cx="7101410" cy="2404252"/>
          </a:xfrm>
        </p:grpSpPr>
        <p:sp>
          <p:nvSpPr>
            <p:cNvPr name="Freeform 8" id="8"/>
            <p:cNvSpPr/>
            <p:nvPr/>
          </p:nvSpPr>
          <p:spPr>
            <a:xfrm flipH="false" flipV="false" rot="0">
              <a:off x="12700" y="12700"/>
              <a:ext cx="7076059" cy="2378837"/>
            </a:xfrm>
            <a:custGeom>
              <a:avLst/>
              <a:gdLst/>
              <a:ahLst/>
              <a:cxnLst/>
              <a:rect r="r" b="b" t="t" l="l"/>
              <a:pathLst>
                <a:path h="2378837" w="7076059">
                  <a:moveTo>
                    <a:pt x="0" y="0"/>
                  </a:moveTo>
                  <a:lnTo>
                    <a:pt x="7076059" y="0"/>
                  </a:lnTo>
                  <a:lnTo>
                    <a:pt x="7076059" y="2378837"/>
                  </a:lnTo>
                  <a:lnTo>
                    <a:pt x="0" y="2378837"/>
                  </a:lnTo>
                  <a:close/>
                </a:path>
              </a:pathLst>
            </a:custGeom>
            <a:solidFill>
              <a:srgbClr val="FFFFFF"/>
            </a:solidFill>
          </p:spPr>
        </p:sp>
        <p:sp>
          <p:nvSpPr>
            <p:cNvPr name="Freeform 9" id="9"/>
            <p:cNvSpPr/>
            <p:nvPr/>
          </p:nvSpPr>
          <p:spPr>
            <a:xfrm flipH="false" flipV="false" rot="0">
              <a:off x="0" y="0"/>
              <a:ext cx="7101459" cy="2404237"/>
            </a:xfrm>
            <a:custGeom>
              <a:avLst/>
              <a:gdLst/>
              <a:ahLst/>
              <a:cxnLst/>
              <a:rect r="r" b="b" t="t" l="l"/>
              <a:pathLst>
                <a:path h="2404237" w="7101459">
                  <a:moveTo>
                    <a:pt x="12700" y="0"/>
                  </a:moveTo>
                  <a:lnTo>
                    <a:pt x="7088759" y="0"/>
                  </a:lnTo>
                  <a:cubicBezTo>
                    <a:pt x="7095744" y="0"/>
                    <a:pt x="7101459" y="5715"/>
                    <a:pt x="7101459" y="12700"/>
                  </a:cubicBezTo>
                  <a:lnTo>
                    <a:pt x="7101459" y="2391537"/>
                  </a:lnTo>
                  <a:cubicBezTo>
                    <a:pt x="7101459" y="2398522"/>
                    <a:pt x="7095744" y="2404237"/>
                    <a:pt x="7088759" y="2404237"/>
                  </a:cubicBezTo>
                  <a:lnTo>
                    <a:pt x="12700" y="2404237"/>
                  </a:lnTo>
                  <a:cubicBezTo>
                    <a:pt x="5715" y="2404237"/>
                    <a:pt x="0" y="2398522"/>
                    <a:pt x="0" y="2391537"/>
                  </a:cubicBezTo>
                  <a:lnTo>
                    <a:pt x="0" y="12700"/>
                  </a:lnTo>
                  <a:cubicBezTo>
                    <a:pt x="0" y="5715"/>
                    <a:pt x="5715" y="0"/>
                    <a:pt x="12700" y="0"/>
                  </a:cubicBezTo>
                  <a:moveTo>
                    <a:pt x="12700" y="25400"/>
                  </a:moveTo>
                  <a:lnTo>
                    <a:pt x="12700" y="12700"/>
                  </a:lnTo>
                  <a:lnTo>
                    <a:pt x="25400" y="12700"/>
                  </a:lnTo>
                  <a:lnTo>
                    <a:pt x="25400" y="2391537"/>
                  </a:lnTo>
                  <a:lnTo>
                    <a:pt x="12700" y="2391537"/>
                  </a:lnTo>
                  <a:lnTo>
                    <a:pt x="12700" y="2378837"/>
                  </a:lnTo>
                  <a:lnTo>
                    <a:pt x="7088759" y="2378837"/>
                  </a:lnTo>
                  <a:lnTo>
                    <a:pt x="7088759" y="2391537"/>
                  </a:lnTo>
                  <a:lnTo>
                    <a:pt x="7076059" y="2391537"/>
                  </a:lnTo>
                  <a:lnTo>
                    <a:pt x="7076059" y="12700"/>
                  </a:lnTo>
                  <a:lnTo>
                    <a:pt x="7088759" y="12700"/>
                  </a:lnTo>
                  <a:lnTo>
                    <a:pt x="7088759" y="25400"/>
                  </a:lnTo>
                  <a:lnTo>
                    <a:pt x="12700" y="25400"/>
                  </a:lnTo>
                  <a:close/>
                </a:path>
              </a:pathLst>
            </a:custGeom>
            <a:solidFill>
              <a:srgbClr val="000000"/>
            </a:solidFill>
          </p:spPr>
        </p:sp>
        <p:sp>
          <p:nvSpPr>
            <p:cNvPr name="TextBox 10" id="10"/>
            <p:cNvSpPr txBox="true"/>
            <p:nvPr/>
          </p:nvSpPr>
          <p:spPr>
            <a:xfrm>
              <a:off x="0" y="0"/>
              <a:ext cx="7101410" cy="2404252"/>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Team work:</a:t>
              </a:r>
            </a:p>
            <a:p>
              <a:pPr algn="l">
                <a:lnSpc>
                  <a:spcPts val="942"/>
                </a:lnSpc>
              </a:pPr>
              <a:r>
                <a:rPr lang="en-US" sz="785" i="true" spc="-31">
                  <a:solidFill>
                    <a:srgbClr val="000000"/>
                  </a:solidFill>
                  <a:latin typeface="Open Sans Italics"/>
                  <a:ea typeface="Open Sans Italics"/>
                  <a:cs typeface="Open Sans Italics"/>
                  <a:sym typeface="Open Sans Italics"/>
                </a:rPr>
                <a:t>How well did you work as a team? Could you continue to work as a team in the future? </a:t>
              </a:r>
            </a:p>
            <a:p>
              <a:pPr algn="l">
                <a:lnSpc>
                  <a:spcPts val="942"/>
                </a:lnSpc>
              </a:pPr>
            </a:p>
          </p:txBody>
        </p:sp>
      </p:grpSp>
      <p:grpSp>
        <p:nvGrpSpPr>
          <p:cNvPr name="Group 11" id="11"/>
          <p:cNvGrpSpPr/>
          <p:nvPr/>
        </p:nvGrpSpPr>
        <p:grpSpPr>
          <a:xfrm rot="0">
            <a:off x="4428015" y="2967020"/>
            <a:ext cx="3636397" cy="3497388"/>
            <a:chOff x="0" y="0"/>
            <a:chExt cx="7272794" cy="6994776"/>
          </a:xfrm>
        </p:grpSpPr>
        <p:sp>
          <p:nvSpPr>
            <p:cNvPr name="Freeform 12" id="12"/>
            <p:cNvSpPr/>
            <p:nvPr/>
          </p:nvSpPr>
          <p:spPr>
            <a:xfrm flipH="false" flipV="false" rot="0">
              <a:off x="12700" y="12700"/>
              <a:ext cx="7247382" cy="6969379"/>
            </a:xfrm>
            <a:custGeom>
              <a:avLst/>
              <a:gdLst/>
              <a:ahLst/>
              <a:cxnLst/>
              <a:rect r="r" b="b" t="t" l="l"/>
              <a:pathLst>
                <a:path h="6969379" w="7247382">
                  <a:moveTo>
                    <a:pt x="0" y="0"/>
                  </a:moveTo>
                  <a:lnTo>
                    <a:pt x="7247382" y="0"/>
                  </a:lnTo>
                  <a:lnTo>
                    <a:pt x="7247382" y="6969379"/>
                  </a:lnTo>
                  <a:lnTo>
                    <a:pt x="0" y="6969379"/>
                  </a:lnTo>
                  <a:close/>
                </a:path>
              </a:pathLst>
            </a:custGeom>
            <a:solidFill>
              <a:srgbClr val="FFFFFF"/>
            </a:solidFill>
          </p:spPr>
        </p:sp>
        <p:sp>
          <p:nvSpPr>
            <p:cNvPr name="Freeform 13" id="13"/>
            <p:cNvSpPr/>
            <p:nvPr/>
          </p:nvSpPr>
          <p:spPr>
            <a:xfrm flipH="false" flipV="false" rot="0">
              <a:off x="0" y="0"/>
              <a:ext cx="7272782" cy="6994779"/>
            </a:xfrm>
            <a:custGeom>
              <a:avLst/>
              <a:gdLst/>
              <a:ahLst/>
              <a:cxnLst/>
              <a:rect r="r" b="b" t="t" l="l"/>
              <a:pathLst>
                <a:path h="6994779" w="7272782">
                  <a:moveTo>
                    <a:pt x="12700" y="0"/>
                  </a:moveTo>
                  <a:lnTo>
                    <a:pt x="7260082" y="0"/>
                  </a:lnTo>
                  <a:cubicBezTo>
                    <a:pt x="7267067" y="0"/>
                    <a:pt x="7272782" y="5715"/>
                    <a:pt x="7272782" y="12700"/>
                  </a:cubicBezTo>
                  <a:lnTo>
                    <a:pt x="7272782" y="6982079"/>
                  </a:lnTo>
                  <a:cubicBezTo>
                    <a:pt x="7272782" y="6989064"/>
                    <a:pt x="7267067" y="6994779"/>
                    <a:pt x="7260082" y="6994779"/>
                  </a:cubicBezTo>
                  <a:lnTo>
                    <a:pt x="12700" y="6994779"/>
                  </a:lnTo>
                  <a:cubicBezTo>
                    <a:pt x="5715" y="6994779"/>
                    <a:pt x="0" y="6989064"/>
                    <a:pt x="0" y="6982079"/>
                  </a:cubicBezTo>
                  <a:lnTo>
                    <a:pt x="0" y="12700"/>
                  </a:lnTo>
                  <a:cubicBezTo>
                    <a:pt x="0" y="5715"/>
                    <a:pt x="5715" y="0"/>
                    <a:pt x="12700" y="0"/>
                  </a:cubicBezTo>
                  <a:moveTo>
                    <a:pt x="12700" y="25400"/>
                  </a:moveTo>
                  <a:lnTo>
                    <a:pt x="12700" y="12700"/>
                  </a:lnTo>
                  <a:lnTo>
                    <a:pt x="25400" y="12700"/>
                  </a:lnTo>
                  <a:lnTo>
                    <a:pt x="25400" y="6982079"/>
                  </a:lnTo>
                  <a:lnTo>
                    <a:pt x="12700" y="6982079"/>
                  </a:lnTo>
                  <a:lnTo>
                    <a:pt x="12700" y="6969379"/>
                  </a:lnTo>
                  <a:lnTo>
                    <a:pt x="7260082" y="6969379"/>
                  </a:lnTo>
                  <a:lnTo>
                    <a:pt x="7260082" y="6982079"/>
                  </a:lnTo>
                  <a:lnTo>
                    <a:pt x="7247382" y="6982079"/>
                  </a:lnTo>
                  <a:lnTo>
                    <a:pt x="7247382" y="12700"/>
                  </a:lnTo>
                  <a:lnTo>
                    <a:pt x="7260082" y="12700"/>
                  </a:lnTo>
                  <a:lnTo>
                    <a:pt x="7260082" y="25400"/>
                  </a:lnTo>
                  <a:lnTo>
                    <a:pt x="12700" y="25400"/>
                  </a:lnTo>
                  <a:close/>
                </a:path>
              </a:pathLst>
            </a:custGeom>
            <a:solidFill>
              <a:srgbClr val="000000"/>
            </a:solidFill>
          </p:spPr>
        </p:sp>
        <p:sp>
          <p:nvSpPr>
            <p:cNvPr name="TextBox 14" id="14"/>
            <p:cNvSpPr txBox="true"/>
            <p:nvPr/>
          </p:nvSpPr>
          <p:spPr>
            <a:xfrm>
              <a:off x="0" y="0"/>
              <a:ext cx="7272794" cy="6994776"/>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Impact: </a:t>
              </a:r>
            </a:p>
            <a:p>
              <a:pPr algn="l">
                <a:lnSpc>
                  <a:spcPts val="960"/>
                </a:lnSpc>
              </a:pPr>
              <a:r>
                <a:rPr lang="en-US" sz="800" i="true" spc="-31">
                  <a:solidFill>
                    <a:srgbClr val="000000"/>
                  </a:solidFill>
                  <a:latin typeface="Open Sans Italics"/>
                  <a:ea typeface="Open Sans Italics"/>
                  <a:cs typeface="Open Sans Italics"/>
                  <a:sym typeface="Open Sans Italics"/>
                </a:rPr>
                <a:t>What is the impact of your solution? How do you measure it?</a:t>
              </a:r>
            </a:p>
          </p:txBody>
        </p:sp>
      </p:grpSp>
      <p:grpSp>
        <p:nvGrpSpPr>
          <p:cNvPr name="Group 15" id="15"/>
          <p:cNvGrpSpPr/>
          <p:nvPr/>
        </p:nvGrpSpPr>
        <p:grpSpPr>
          <a:xfrm rot="0">
            <a:off x="428488" y="1376142"/>
            <a:ext cx="3911256" cy="2543247"/>
            <a:chOff x="0" y="0"/>
            <a:chExt cx="7822512" cy="5086494"/>
          </a:xfrm>
        </p:grpSpPr>
        <p:sp>
          <p:nvSpPr>
            <p:cNvPr name="Freeform 16" id="16"/>
            <p:cNvSpPr/>
            <p:nvPr/>
          </p:nvSpPr>
          <p:spPr>
            <a:xfrm flipH="false" flipV="false" rot="0">
              <a:off x="12700" y="12700"/>
              <a:ext cx="7797165" cy="5061077"/>
            </a:xfrm>
            <a:custGeom>
              <a:avLst/>
              <a:gdLst/>
              <a:ahLst/>
              <a:cxnLst/>
              <a:rect r="r" b="b" t="t" l="l"/>
              <a:pathLst>
                <a:path h="5061077" w="7797165">
                  <a:moveTo>
                    <a:pt x="0" y="0"/>
                  </a:moveTo>
                  <a:lnTo>
                    <a:pt x="7797165" y="0"/>
                  </a:lnTo>
                  <a:lnTo>
                    <a:pt x="7797165" y="5061077"/>
                  </a:lnTo>
                  <a:lnTo>
                    <a:pt x="0" y="5061077"/>
                  </a:lnTo>
                  <a:close/>
                </a:path>
              </a:pathLst>
            </a:custGeom>
            <a:solidFill>
              <a:srgbClr val="FFFFFF"/>
            </a:solidFill>
          </p:spPr>
        </p:sp>
        <p:sp>
          <p:nvSpPr>
            <p:cNvPr name="Freeform 17" id="17"/>
            <p:cNvSpPr/>
            <p:nvPr/>
          </p:nvSpPr>
          <p:spPr>
            <a:xfrm flipH="false" flipV="false" rot="0">
              <a:off x="0" y="0"/>
              <a:ext cx="7822565" cy="5086477"/>
            </a:xfrm>
            <a:custGeom>
              <a:avLst/>
              <a:gdLst/>
              <a:ahLst/>
              <a:cxnLst/>
              <a:rect r="r" b="b" t="t" l="l"/>
              <a:pathLst>
                <a:path h="5086477" w="7822565">
                  <a:moveTo>
                    <a:pt x="12700" y="0"/>
                  </a:moveTo>
                  <a:lnTo>
                    <a:pt x="7809865" y="0"/>
                  </a:lnTo>
                  <a:cubicBezTo>
                    <a:pt x="7816850" y="0"/>
                    <a:pt x="7822565" y="5715"/>
                    <a:pt x="7822565" y="12700"/>
                  </a:cubicBezTo>
                  <a:lnTo>
                    <a:pt x="7822565" y="5073777"/>
                  </a:lnTo>
                  <a:cubicBezTo>
                    <a:pt x="7822565" y="5080762"/>
                    <a:pt x="7816850" y="5086477"/>
                    <a:pt x="7809865" y="5086477"/>
                  </a:cubicBezTo>
                  <a:lnTo>
                    <a:pt x="12700" y="5086477"/>
                  </a:lnTo>
                  <a:cubicBezTo>
                    <a:pt x="5715" y="5086477"/>
                    <a:pt x="0" y="5080762"/>
                    <a:pt x="0" y="5073777"/>
                  </a:cubicBezTo>
                  <a:lnTo>
                    <a:pt x="0" y="12700"/>
                  </a:lnTo>
                  <a:cubicBezTo>
                    <a:pt x="0" y="5715"/>
                    <a:pt x="5715" y="0"/>
                    <a:pt x="12700" y="0"/>
                  </a:cubicBezTo>
                  <a:moveTo>
                    <a:pt x="12700" y="25400"/>
                  </a:moveTo>
                  <a:lnTo>
                    <a:pt x="12700" y="12700"/>
                  </a:lnTo>
                  <a:lnTo>
                    <a:pt x="25400" y="12700"/>
                  </a:lnTo>
                  <a:lnTo>
                    <a:pt x="25400" y="5073777"/>
                  </a:lnTo>
                  <a:lnTo>
                    <a:pt x="12700" y="5073777"/>
                  </a:lnTo>
                  <a:lnTo>
                    <a:pt x="12700" y="5061077"/>
                  </a:lnTo>
                  <a:lnTo>
                    <a:pt x="7809865" y="5061077"/>
                  </a:lnTo>
                  <a:lnTo>
                    <a:pt x="7809865" y="5073777"/>
                  </a:lnTo>
                  <a:lnTo>
                    <a:pt x="7797165" y="5073777"/>
                  </a:lnTo>
                  <a:lnTo>
                    <a:pt x="7797165" y="12700"/>
                  </a:lnTo>
                  <a:lnTo>
                    <a:pt x="7809865" y="12700"/>
                  </a:lnTo>
                  <a:lnTo>
                    <a:pt x="7809865" y="25400"/>
                  </a:lnTo>
                  <a:lnTo>
                    <a:pt x="12700" y="25400"/>
                  </a:lnTo>
                  <a:close/>
                </a:path>
              </a:pathLst>
            </a:custGeom>
            <a:solidFill>
              <a:srgbClr val="000000"/>
            </a:solidFill>
          </p:spPr>
        </p:sp>
        <p:sp>
          <p:nvSpPr>
            <p:cNvPr name="TextBox 18" id="18"/>
            <p:cNvSpPr txBox="true"/>
            <p:nvPr/>
          </p:nvSpPr>
          <p:spPr>
            <a:xfrm>
              <a:off x="0" y="0"/>
              <a:ext cx="7822512" cy="5086494"/>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Solution description:</a:t>
              </a:r>
            </a:p>
            <a:p>
              <a:pPr algn="l">
                <a:lnSpc>
                  <a:spcPts val="942"/>
                </a:lnSpc>
              </a:pPr>
              <a:r>
                <a:rPr lang="en-US" sz="785" i="true" spc="-31">
                  <a:solidFill>
                    <a:srgbClr val="000000"/>
                  </a:solidFill>
                  <a:latin typeface="Open Sans Italics"/>
                  <a:ea typeface="Open Sans Italics"/>
                  <a:cs typeface="Open Sans Italics"/>
                  <a:sym typeface="Open Sans Italics"/>
                </a:rPr>
                <a:t>Please describe your solution. What is your final product/service/tool/activity? How could the solution be used to enhance digital education in the your challenge area? How could the success of the solution be measured? How will the solution provide benefits to the challenge owner?</a:t>
              </a:r>
            </a:p>
            <a:p>
              <a:pPr algn="l">
                <a:lnSpc>
                  <a:spcPts val="942"/>
                </a:lnSpc>
              </a:pPr>
            </a:p>
          </p:txBody>
        </p:sp>
      </p:grpSp>
      <p:grpSp>
        <p:nvGrpSpPr>
          <p:cNvPr name="Group 19" id="19"/>
          <p:cNvGrpSpPr/>
          <p:nvPr/>
        </p:nvGrpSpPr>
        <p:grpSpPr>
          <a:xfrm rot="0">
            <a:off x="8152683" y="2715875"/>
            <a:ext cx="3560562" cy="1246757"/>
            <a:chOff x="0" y="0"/>
            <a:chExt cx="7121124" cy="2493514"/>
          </a:xfrm>
        </p:grpSpPr>
        <p:sp>
          <p:nvSpPr>
            <p:cNvPr name="Freeform 20" id="20"/>
            <p:cNvSpPr/>
            <p:nvPr/>
          </p:nvSpPr>
          <p:spPr>
            <a:xfrm flipH="false" flipV="false" rot="0">
              <a:off x="12700" y="12700"/>
              <a:ext cx="7095744" cy="2468118"/>
            </a:xfrm>
            <a:custGeom>
              <a:avLst/>
              <a:gdLst/>
              <a:ahLst/>
              <a:cxnLst/>
              <a:rect r="r" b="b" t="t" l="l"/>
              <a:pathLst>
                <a:path h="2468118" w="7095744">
                  <a:moveTo>
                    <a:pt x="0" y="0"/>
                  </a:moveTo>
                  <a:lnTo>
                    <a:pt x="7095744" y="0"/>
                  </a:lnTo>
                  <a:lnTo>
                    <a:pt x="7095744" y="2468118"/>
                  </a:lnTo>
                  <a:lnTo>
                    <a:pt x="0" y="2468118"/>
                  </a:lnTo>
                  <a:close/>
                </a:path>
              </a:pathLst>
            </a:custGeom>
            <a:solidFill>
              <a:srgbClr val="FFFFFF"/>
            </a:solidFill>
          </p:spPr>
        </p:sp>
        <p:sp>
          <p:nvSpPr>
            <p:cNvPr name="Freeform 21" id="21"/>
            <p:cNvSpPr/>
            <p:nvPr/>
          </p:nvSpPr>
          <p:spPr>
            <a:xfrm flipH="false" flipV="false" rot="0">
              <a:off x="0" y="0"/>
              <a:ext cx="7121144" cy="2493518"/>
            </a:xfrm>
            <a:custGeom>
              <a:avLst/>
              <a:gdLst/>
              <a:ahLst/>
              <a:cxnLst/>
              <a:rect r="r" b="b" t="t" l="l"/>
              <a:pathLst>
                <a:path h="2493518" w="7121144">
                  <a:moveTo>
                    <a:pt x="12700" y="0"/>
                  </a:moveTo>
                  <a:lnTo>
                    <a:pt x="7108444" y="0"/>
                  </a:lnTo>
                  <a:cubicBezTo>
                    <a:pt x="7115428" y="0"/>
                    <a:pt x="7121144" y="5715"/>
                    <a:pt x="7121144" y="12700"/>
                  </a:cubicBezTo>
                  <a:lnTo>
                    <a:pt x="7121144" y="2480818"/>
                  </a:lnTo>
                  <a:cubicBezTo>
                    <a:pt x="7121144" y="2487803"/>
                    <a:pt x="7115428" y="2493518"/>
                    <a:pt x="7108444" y="2493518"/>
                  </a:cubicBezTo>
                  <a:lnTo>
                    <a:pt x="12700" y="2493518"/>
                  </a:lnTo>
                  <a:cubicBezTo>
                    <a:pt x="5715" y="2493518"/>
                    <a:pt x="0" y="2487803"/>
                    <a:pt x="0" y="2480818"/>
                  </a:cubicBezTo>
                  <a:lnTo>
                    <a:pt x="0" y="12700"/>
                  </a:lnTo>
                  <a:cubicBezTo>
                    <a:pt x="0" y="5715"/>
                    <a:pt x="5715" y="0"/>
                    <a:pt x="12700" y="0"/>
                  </a:cubicBezTo>
                  <a:moveTo>
                    <a:pt x="12700" y="25400"/>
                  </a:moveTo>
                  <a:lnTo>
                    <a:pt x="12700" y="12700"/>
                  </a:lnTo>
                  <a:lnTo>
                    <a:pt x="25400" y="12700"/>
                  </a:lnTo>
                  <a:lnTo>
                    <a:pt x="25400" y="2480818"/>
                  </a:lnTo>
                  <a:lnTo>
                    <a:pt x="12700" y="2480818"/>
                  </a:lnTo>
                  <a:lnTo>
                    <a:pt x="12700" y="2468118"/>
                  </a:lnTo>
                  <a:lnTo>
                    <a:pt x="7108444" y="2468118"/>
                  </a:lnTo>
                  <a:lnTo>
                    <a:pt x="7108444" y="2480818"/>
                  </a:lnTo>
                  <a:lnTo>
                    <a:pt x="7095744" y="2480818"/>
                  </a:lnTo>
                  <a:lnTo>
                    <a:pt x="7095744" y="12700"/>
                  </a:lnTo>
                  <a:lnTo>
                    <a:pt x="7108444" y="12700"/>
                  </a:lnTo>
                  <a:lnTo>
                    <a:pt x="7108444" y="25400"/>
                  </a:lnTo>
                  <a:lnTo>
                    <a:pt x="12700" y="25400"/>
                  </a:lnTo>
                  <a:close/>
                </a:path>
              </a:pathLst>
            </a:custGeom>
            <a:solidFill>
              <a:srgbClr val="000000"/>
            </a:solidFill>
          </p:spPr>
        </p:sp>
        <p:sp>
          <p:nvSpPr>
            <p:cNvPr name="TextBox 22" id="22"/>
            <p:cNvSpPr txBox="true"/>
            <p:nvPr/>
          </p:nvSpPr>
          <p:spPr>
            <a:xfrm>
              <a:off x="0" y="0"/>
              <a:ext cx="7121124" cy="2493514"/>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Transferability : </a:t>
              </a:r>
            </a:p>
            <a:p>
              <a:pPr algn="l">
                <a:lnSpc>
                  <a:spcPts val="960"/>
                </a:lnSpc>
              </a:pPr>
              <a:r>
                <a:rPr lang="en-US" sz="800" i="true" spc="-31">
                  <a:solidFill>
                    <a:srgbClr val="000000"/>
                  </a:solidFill>
                  <a:latin typeface="Open Sans Italics"/>
                  <a:ea typeface="Open Sans Italics"/>
                  <a:cs typeface="Open Sans Italics"/>
                  <a:sym typeface="Open Sans Italics"/>
                </a:rPr>
                <a:t>Can your solution be used in other contexts?</a:t>
              </a:r>
            </a:p>
            <a:p>
              <a:pPr algn="l">
                <a:lnSpc>
                  <a:spcPts val="960"/>
                </a:lnSpc>
              </a:pPr>
              <a:r>
                <a:rPr lang="en-US" sz="800" i="true" spc="-31">
                  <a:solidFill>
                    <a:srgbClr val="000000"/>
                  </a:solidFill>
                  <a:latin typeface="Open Sans Italics"/>
                  <a:ea typeface="Open Sans Italics"/>
                  <a:cs typeface="Open Sans Italics"/>
                  <a:sym typeface="Open Sans Italics"/>
                </a:rPr>
                <a:t>What parts of it can be applied to other context? </a:t>
              </a:r>
            </a:p>
          </p:txBody>
        </p:sp>
      </p:grpSp>
      <p:grpSp>
        <p:nvGrpSpPr>
          <p:cNvPr name="Group 23" id="23"/>
          <p:cNvGrpSpPr/>
          <p:nvPr/>
        </p:nvGrpSpPr>
        <p:grpSpPr>
          <a:xfrm rot="0">
            <a:off x="428488" y="3949932"/>
            <a:ext cx="3911256" cy="2514476"/>
            <a:chOff x="0" y="0"/>
            <a:chExt cx="7822512" cy="5028952"/>
          </a:xfrm>
        </p:grpSpPr>
        <p:sp>
          <p:nvSpPr>
            <p:cNvPr name="Freeform 24" id="24"/>
            <p:cNvSpPr/>
            <p:nvPr/>
          </p:nvSpPr>
          <p:spPr>
            <a:xfrm flipH="false" flipV="false" rot="0">
              <a:off x="12700" y="12700"/>
              <a:ext cx="7797165" cy="5003546"/>
            </a:xfrm>
            <a:custGeom>
              <a:avLst/>
              <a:gdLst/>
              <a:ahLst/>
              <a:cxnLst/>
              <a:rect r="r" b="b" t="t" l="l"/>
              <a:pathLst>
                <a:path h="5003546" w="7797165">
                  <a:moveTo>
                    <a:pt x="0" y="0"/>
                  </a:moveTo>
                  <a:lnTo>
                    <a:pt x="7797165" y="0"/>
                  </a:lnTo>
                  <a:lnTo>
                    <a:pt x="7797165" y="5003546"/>
                  </a:lnTo>
                  <a:lnTo>
                    <a:pt x="0" y="5003546"/>
                  </a:lnTo>
                  <a:close/>
                </a:path>
              </a:pathLst>
            </a:custGeom>
            <a:solidFill>
              <a:srgbClr val="FFFFFF"/>
            </a:solidFill>
          </p:spPr>
        </p:sp>
        <p:sp>
          <p:nvSpPr>
            <p:cNvPr name="Freeform 25" id="25"/>
            <p:cNvSpPr/>
            <p:nvPr/>
          </p:nvSpPr>
          <p:spPr>
            <a:xfrm flipH="false" flipV="false" rot="0">
              <a:off x="0" y="0"/>
              <a:ext cx="7822565" cy="5028946"/>
            </a:xfrm>
            <a:custGeom>
              <a:avLst/>
              <a:gdLst/>
              <a:ahLst/>
              <a:cxnLst/>
              <a:rect r="r" b="b" t="t" l="l"/>
              <a:pathLst>
                <a:path h="5028946" w="7822565">
                  <a:moveTo>
                    <a:pt x="12700" y="0"/>
                  </a:moveTo>
                  <a:lnTo>
                    <a:pt x="7809865" y="0"/>
                  </a:lnTo>
                  <a:cubicBezTo>
                    <a:pt x="7816850" y="0"/>
                    <a:pt x="7822565" y="5715"/>
                    <a:pt x="7822565" y="12700"/>
                  </a:cubicBezTo>
                  <a:lnTo>
                    <a:pt x="7822565" y="5016246"/>
                  </a:lnTo>
                  <a:cubicBezTo>
                    <a:pt x="7822565" y="5023231"/>
                    <a:pt x="7816850" y="5028946"/>
                    <a:pt x="7809865" y="5028946"/>
                  </a:cubicBezTo>
                  <a:lnTo>
                    <a:pt x="12700" y="5028946"/>
                  </a:lnTo>
                  <a:cubicBezTo>
                    <a:pt x="5715" y="5028946"/>
                    <a:pt x="0" y="5023231"/>
                    <a:pt x="0" y="5016246"/>
                  </a:cubicBezTo>
                  <a:lnTo>
                    <a:pt x="0" y="12700"/>
                  </a:lnTo>
                  <a:cubicBezTo>
                    <a:pt x="0" y="5715"/>
                    <a:pt x="5715" y="0"/>
                    <a:pt x="12700" y="0"/>
                  </a:cubicBezTo>
                  <a:moveTo>
                    <a:pt x="12700" y="25400"/>
                  </a:moveTo>
                  <a:lnTo>
                    <a:pt x="12700" y="12700"/>
                  </a:lnTo>
                  <a:lnTo>
                    <a:pt x="25400" y="12700"/>
                  </a:lnTo>
                  <a:lnTo>
                    <a:pt x="25400" y="5016246"/>
                  </a:lnTo>
                  <a:lnTo>
                    <a:pt x="12700" y="5016246"/>
                  </a:lnTo>
                  <a:lnTo>
                    <a:pt x="12700" y="5003546"/>
                  </a:lnTo>
                  <a:lnTo>
                    <a:pt x="7809865" y="5003546"/>
                  </a:lnTo>
                  <a:lnTo>
                    <a:pt x="7809865" y="5016246"/>
                  </a:lnTo>
                  <a:lnTo>
                    <a:pt x="7797165" y="5016246"/>
                  </a:lnTo>
                  <a:lnTo>
                    <a:pt x="7797165" y="12700"/>
                  </a:lnTo>
                  <a:lnTo>
                    <a:pt x="7809865" y="12700"/>
                  </a:lnTo>
                  <a:lnTo>
                    <a:pt x="7809865" y="25400"/>
                  </a:lnTo>
                  <a:lnTo>
                    <a:pt x="12700" y="25400"/>
                  </a:lnTo>
                  <a:close/>
                </a:path>
              </a:pathLst>
            </a:custGeom>
            <a:solidFill>
              <a:srgbClr val="000000"/>
            </a:solidFill>
          </p:spPr>
        </p:sp>
        <p:sp>
          <p:nvSpPr>
            <p:cNvPr name="TextBox 26" id="26"/>
            <p:cNvSpPr txBox="true"/>
            <p:nvPr/>
          </p:nvSpPr>
          <p:spPr>
            <a:xfrm>
              <a:off x="0" y="0"/>
              <a:ext cx="7822512" cy="5028952"/>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Context:</a:t>
              </a:r>
            </a:p>
            <a:p>
              <a:pPr algn="l">
                <a:lnSpc>
                  <a:spcPts val="960"/>
                </a:lnSpc>
              </a:pPr>
              <a:r>
                <a:rPr lang="en-US" sz="800" i="true" spc="-31">
                  <a:solidFill>
                    <a:srgbClr val="000000"/>
                  </a:solidFill>
                  <a:latin typeface="Open Sans Italics"/>
                  <a:ea typeface="Open Sans Italics"/>
                  <a:cs typeface="Open Sans Italics"/>
                  <a:sym typeface="Open Sans Italics"/>
                </a:rPr>
                <a:t>What is the problem you are facing?</a:t>
              </a:r>
            </a:p>
            <a:p>
              <a:pPr algn="l">
                <a:lnSpc>
                  <a:spcPts val="960"/>
                </a:lnSpc>
              </a:pPr>
              <a:r>
                <a:rPr lang="en-US" sz="800" i="true" spc="-31">
                  <a:solidFill>
                    <a:srgbClr val="000000"/>
                  </a:solidFill>
                  <a:latin typeface="Open Sans Italics"/>
                  <a:ea typeface="Open Sans Italics"/>
                  <a:cs typeface="Open Sans Italics"/>
                  <a:sym typeface="Open Sans Italics"/>
                </a:rPr>
                <a:t>What is the challenge that you are solving? </a:t>
              </a:r>
            </a:p>
            <a:p>
              <a:pPr algn="l">
                <a:lnSpc>
                  <a:spcPts val="960"/>
                </a:lnSpc>
              </a:pPr>
            </a:p>
          </p:txBody>
        </p:sp>
      </p:grpSp>
      <p:grpSp>
        <p:nvGrpSpPr>
          <p:cNvPr name="Group 27" id="27"/>
          <p:cNvGrpSpPr/>
          <p:nvPr/>
        </p:nvGrpSpPr>
        <p:grpSpPr>
          <a:xfrm rot="0">
            <a:off x="8152685" y="1376142"/>
            <a:ext cx="3560560" cy="1301540"/>
            <a:chOff x="0" y="0"/>
            <a:chExt cx="7121120" cy="2603080"/>
          </a:xfrm>
        </p:grpSpPr>
        <p:sp>
          <p:nvSpPr>
            <p:cNvPr name="Freeform 28" id="28"/>
            <p:cNvSpPr/>
            <p:nvPr/>
          </p:nvSpPr>
          <p:spPr>
            <a:xfrm flipH="false" flipV="false" rot="0">
              <a:off x="12700" y="12700"/>
              <a:ext cx="7095744" cy="2577719"/>
            </a:xfrm>
            <a:custGeom>
              <a:avLst/>
              <a:gdLst/>
              <a:ahLst/>
              <a:cxnLst/>
              <a:rect r="r" b="b" t="t" l="l"/>
              <a:pathLst>
                <a:path h="2577719" w="7095744">
                  <a:moveTo>
                    <a:pt x="0" y="0"/>
                  </a:moveTo>
                  <a:lnTo>
                    <a:pt x="7095744" y="0"/>
                  </a:lnTo>
                  <a:lnTo>
                    <a:pt x="7095744" y="2577719"/>
                  </a:lnTo>
                  <a:lnTo>
                    <a:pt x="0" y="2577719"/>
                  </a:lnTo>
                  <a:close/>
                </a:path>
              </a:pathLst>
            </a:custGeom>
            <a:solidFill>
              <a:srgbClr val="FFFFFF"/>
            </a:solidFill>
          </p:spPr>
        </p:sp>
        <p:sp>
          <p:nvSpPr>
            <p:cNvPr name="Freeform 29" id="29"/>
            <p:cNvSpPr/>
            <p:nvPr/>
          </p:nvSpPr>
          <p:spPr>
            <a:xfrm flipH="false" flipV="false" rot="0">
              <a:off x="0" y="0"/>
              <a:ext cx="7121144" cy="2603119"/>
            </a:xfrm>
            <a:custGeom>
              <a:avLst/>
              <a:gdLst/>
              <a:ahLst/>
              <a:cxnLst/>
              <a:rect r="r" b="b" t="t" l="l"/>
              <a:pathLst>
                <a:path h="2603119" w="7121144">
                  <a:moveTo>
                    <a:pt x="12700" y="0"/>
                  </a:moveTo>
                  <a:lnTo>
                    <a:pt x="7108444" y="0"/>
                  </a:lnTo>
                  <a:cubicBezTo>
                    <a:pt x="7115428" y="0"/>
                    <a:pt x="7121144" y="5715"/>
                    <a:pt x="7121144" y="12700"/>
                  </a:cubicBezTo>
                  <a:lnTo>
                    <a:pt x="7121144" y="2590419"/>
                  </a:lnTo>
                  <a:cubicBezTo>
                    <a:pt x="7121144" y="2597404"/>
                    <a:pt x="7115428" y="2603119"/>
                    <a:pt x="7108444" y="2603119"/>
                  </a:cubicBezTo>
                  <a:lnTo>
                    <a:pt x="12700" y="2603119"/>
                  </a:lnTo>
                  <a:cubicBezTo>
                    <a:pt x="5715" y="2603119"/>
                    <a:pt x="0" y="2597404"/>
                    <a:pt x="0" y="2590419"/>
                  </a:cubicBezTo>
                  <a:lnTo>
                    <a:pt x="0" y="12700"/>
                  </a:lnTo>
                  <a:cubicBezTo>
                    <a:pt x="0" y="5715"/>
                    <a:pt x="5715" y="0"/>
                    <a:pt x="12700" y="0"/>
                  </a:cubicBezTo>
                  <a:moveTo>
                    <a:pt x="12700" y="25400"/>
                  </a:moveTo>
                  <a:lnTo>
                    <a:pt x="12700" y="12700"/>
                  </a:lnTo>
                  <a:lnTo>
                    <a:pt x="25400" y="12700"/>
                  </a:lnTo>
                  <a:lnTo>
                    <a:pt x="25400" y="2590419"/>
                  </a:lnTo>
                  <a:lnTo>
                    <a:pt x="12700" y="2590419"/>
                  </a:lnTo>
                  <a:lnTo>
                    <a:pt x="12700" y="2577719"/>
                  </a:lnTo>
                  <a:lnTo>
                    <a:pt x="7108444" y="2577719"/>
                  </a:lnTo>
                  <a:lnTo>
                    <a:pt x="7108444" y="2590419"/>
                  </a:lnTo>
                  <a:lnTo>
                    <a:pt x="7095744" y="2590419"/>
                  </a:lnTo>
                  <a:lnTo>
                    <a:pt x="7095744" y="12700"/>
                  </a:lnTo>
                  <a:lnTo>
                    <a:pt x="7108444" y="12700"/>
                  </a:lnTo>
                  <a:lnTo>
                    <a:pt x="7108444" y="25400"/>
                  </a:lnTo>
                  <a:lnTo>
                    <a:pt x="12700" y="25400"/>
                  </a:lnTo>
                  <a:close/>
                </a:path>
              </a:pathLst>
            </a:custGeom>
            <a:solidFill>
              <a:srgbClr val="000000"/>
            </a:solidFill>
          </p:spPr>
        </p:sp>
        <p:sp>
          <p:nvSpPr>
            <p:cNvPr name="TextBox 30" id="30"/>
            <p:cNvSpPr txBox="true"/>
            <p:nvPr/>
          </p:nvSpPr>
          <p:spPr>
            <a:xfrm>
              <a:off x="0" y="0"/>
              <a:ext cx="7121120" cy="2603080"/>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Innovativeness:</a:t>
              </a:r>
            </a:p>
            <a:p>
              <a:pPr algn="l">
                <a:lnSpc>
                  <a:spcPts val="942"/>
                </a:lnSpc>
              </a:pPr>
              <a:r>
                <a:rPr lang="en-US" sz="785" i="true" spc="-31">
                  <a:solidFill>
                    <a:srgbClr val="000000"/>
                  </a:solidFill>
                  <a:latin typeface="Open Sans Italics"/>
                  <a:ea typeface="Open Sans Italics"/>
                  <a:cs typeface="Open Sans Italics"/>
                  <a:sym typeface="Open Sans Italics"/>
                </a:rPr>
                <a:t>What makes your solution different and original? Can anything similar be found on the market?  How innovative is it?</a:t>
              </a:r>
            </a:p>
          </p:txBody>
        </p:sp>
      </p:grpSp>
      <p:grpSp>
        <p:nvGrpSpPr>
          <p:cNvPr name="Group 31" id="31"/>
          <p:cNvGrpSpPr/>
          <p:nvPr/>
        </p:nvGrpSpPr>
        <p:grpSpPr>
          <a:xfrm rot="0">
            <a:off x="8162540" y="4018921"/>
            <a:ext cx="3550705" cy="1189250"/>
            <a:chOff x="0" y="0"/>
            <a:chExt cx="7101410" cy="2378500"/>
          </a:xfrm>
        </p:grpSpPr>
        <p:sp>
          <p:nvSpPr>
            <p:cNvPr name="Freeform 32" id="32"/>
            <p:cNvSpPr/>
            <p:nvPr/>
          </p:nvSpPr>
          <p:spPr>
            <a:xfrm flipH="false" flipV="false" rot="0">
              <a:off x="12700" y="12700"/>
              <a:ext cx="7076059" cy="2353056"/>
            </a:xfrm>
            <a:custGeom>
              <a:avLst/>
              <a:gdLst/>
              <a:ahLst/>
              <a:cxnLst/>
              <a:rect r="r" b="b" t="t" l="l"/>
              <a:pathLst>
                <a:path h="2353056" w="7076059">
                  <a:moveTo>
                    <a:pt x="0" y="0"/>
                  </a:moveTo>
                  <a:lnTo>
                    <a:pt x="7076059" y="0"/>
                  </a:lnTo>
                  <a:lnTo>
                    <a:pt x="7076059" y="2353056"/>
                  </a:lnTo>
                  <a:lnTo>
                    <a:pt x="0" y="2353056"/>
                  </a:lnTo>
                  <a:close/>
                </a:path>
              </a:pathLst>
            </a:custGeom>
            <a:solidFill>
              <a:srgbClr val="FFFFFF"/>
            </a:solidFill>
          </p:spPr>
        </p:sp>
        <p:sp>
          <p:nvSpPr>
            <p:cNvPr name="Freeform 33" id="33"/>
            <p:cNvSpPr/>
            <p:nvPr/>
          </p:nvSpPr>
          <p:spPr>
            <a:xfrm flipH="false" flipV="false" rot="0">
              <a:off x="0" y="0"/>
              <a:ext cx="7101459" cy="2378456"/>
            </a:xfrm>
            <a:custGeom>
              <a:avLst/>
              <a:gdLst/>
              <a:ahLst/>
              <a:cxnLst/>
              <a:rect r="r" b="b" t="t" l="l"/>
              <a:pathLst>
                <a:path h="2378456" w="7101459">
                  <a:moveTo>
                    <a:pt x="12700" y="0"/>
                  </a:moveTo>
                  <a:lnTo>
                    <a:pt x="7088759" y="0"/>
                  </a:lnTo>
                  <a:cubicBezTo>
                    <a:pt x="7095744" y="0"/>
                    <a:pt x="7101459" y="5715"/>
                    <a:pt x="7101459" y="12700"/>
                  </a:cubicBezTo>
                  <a:lnTo>
                    <a:pt x="7101459" y="2365756"/>
                  </a:lnTo>
                  <a:cubicBezTo>
                    <a:pt x="7101459" y="2372741"/>
                    <a:pt x="7095744" y="2378456"/>
                    <a:pt x="7088759" y="2378456"/>
                  </a:cubicBezTo>
                  <a:lnTo>
                    <a:pt x="12700" y="2378456"/>
                  </a:lnTo>
                  <a:cubicBezTo>
                    <a:pt x="5715" y="2378456"/>
                    <a:pt x="0" y="2372741"/>
                    <a:pt x="0" y="2365756"/>
                  </a:cubicBezTo>
                  <a:lnTo>
                    <a:pt x="0" y="12700"/>
                  </a:lnTo>
                  <a:cubicBezTo>
                    <a:pt x="0" y="5715"/>
                    <a:pt x="5715" y="0"/>
                    <a:pt x="12700" y="0"/>
                  </a:cubicBezTo>
                  <a:moveTo>
                    <a:pt x="12700" y="25400"/>
                  </a:moveTo>
                  <a:lnTo>
                    <a:pt x="12700" y="12700"/>
                  </a:lnTo>
                  <a:lnTo>
                    <a:pt x="25400" y="12700"/>
                  </a:lnTo>
                  <a:lnTo>
                    <a:pt x="25400" y="2365756"/>
                  </a:lnTo>
                  <a:lnTo>
                    <a:pt x="12700" y="2365756"/>
                  </a:lnTo>
                  <a:lnTo>
                    <a:pt x="12700" y="2353056"/>
                  </a:lnTo>
                  <a:lnTo>
                    <a:pt x="7088759" y="2353056"/>
                  </a:lnTo>
                  <a:lnTo>
                    <a:pt x="7088759" y="2365756"/>
                  </a:lnTo>
                  <a:lnTo>
                    <a:pt x="7076059" y="2365756"/>
                  </a:lnTo>
                  <a:lnTo>
                    <a:pt x="7076059" y="12700"/>
                  </a:lnTo>
                  <a:lnTo>
                    <a:pt x="7088759" y="12700"/>
                  </a:lnTo>
                  <a:lnTo>
                    <a:pt x="7088759" y="25400"/>
                  </a:lnTo>
                  <a:lnTo>
                    <a:pt x="12700" y="25400"/>
                  </a:lnTo>
                  <a:close/>
                </a:path>
              </a:pathLst>
            </a:custGeom>
            <a:solidFill>
              <a:srgbClr val="000000"/>
            </a:solidFill>
          </p:spPr>
        </p:sp>
        <p:sp>
          <p:nvSpPr>
            <p:cNvPr name="TextBox 34" id="34"/>
            <p:cNvSpPr txBox="true"/>
            <p:nvPr/>
          </p:nvSpPr>
          <p:spPr>
            <a:xfrm>
              <a:off x="0" y="0"/>
              <a:ext cx="7101410" cy="2378500"/>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Sustainability:</a:t>
              </a:r>
            </a:p>
            <a:p>
              <a:pPr algn="l">
                <a:lnSpc>
                  <a:spcPts val="960"/>
                </a:lnSpc>
              </a:pPr>
              <a:r>
                <a:rPr lang="en-US" sz="800" i="true" spc="-31">
                  <a:solidFill>
                    <a:srgbClr val="000000"/>
                  </a:solidFill>
                  <a:latin typeface="Open Sans Italics"/>
                  <a:ea typeface="Open Sans Italics"/>
                  <a:cs typeface="Open Sans Italics"/>
                  <a:sym typeface="Open Sans Italics"/>
                </a:rPr>
                <a:t>What is your plan for the implementation of the solution and how do you see it in the mid- and long term? </a:t>
              </a:r>
            </a:p>
            <a:p>
              <a:pPr algn="l">
                <a:lnSpc>
                  <a:spcPts val="960"/>
                </a:lnSpc>
              </a:pPr>
            </a:p>
          </p:txBody>
        </p:sp>
      </p:grpSp>
      <p:sp>
        <p:nvSpPr>
          <p:cNvPr name="TextBox 35" id="35"/>
          <p:cNvSpPr txBox="true"/>
          <p:nvPr/>
        </p:nvSpPr>
        <p:spPr>
          <a:xfrm rot="0">
            <a:off x="425712" y="1069603"/>
            <a:ext cx="4356930" cy="180975"/>
          </a:xfrm>
          <a:prstGeom prst="rect">
            <a:avLst/>
          </a:prstGeom>
        </p:spPr>
        <p:txBody>
          <a:bodyPr anchor="t" rtlCol="false" tIns="0" lIns="0" bIns="0" rIns="0">
            <a:spAutoFit/>
          </a:bodyPr>
          <a:lstStyle/>
          <a:p>
            <a:pPr algn="l">
              <a:lnSpc>
                <a:spcPts val="1200"/>
              </a:lnSpc>
            </a:pPr>
            <a:r>
              <a:rPr lang="en-US" b="true" sz="1000" spc="-39">
                <a:solidFill>
                  <a:srgbClr val="000000"/>
                </a:solidFill>
                <a:latin typeface="Calibri (MS) Bold"/>
                <a:ea typeface="Calibri (MS) Bold"/>
                <a:cs typeface="Calibri (MS) Bold"/>
                <a:sym typeface="Calibri (MS) Bold"/>
              </a:rPr>
              <a:t>Challenge addressed:……………………………………..</a:t>
            </a:r>
          </a:p>
        </p:txBody>
      </p:sp>
      <p:sp>
        <p:nvSpPr>
          <p:cNvPr name="TextBox 36" id="36"/>
          <p:cNvSpPr txBox="true"/>
          <p:nvPr/>
        </p:nvSpPr>
        <p:spPr>
          <a:xfrm rot="0">
            <a:off x="3603885" y="698923"/>
            <a:ext cx="5173584" cy="171450"/>
          </a:xfrm>
          <a:prstGeom prst="rect">
            <a:avLst/>
          </a:prstGeom>
        </p:spPr>
        <p:txBody>
          <a:bodyPr anchor="t" rtlCol="false" tIns="0" lIns="0" bIns="0" rIns="0">
            <a:spAutoFit/>
          </a:bodyPr>
          <a:lstStyle/>
          <a:p>
            <a:pPr algn="l">
              <a:lnSpc>
                <a:spcPts val="1199"/>
              </a:lnSpc>
            </a:pPr>
            <a:r>
              <a:rPr lang="en-US" b="true" sz="999" spc="-39">
                <a:solidFill>
                  <a:srgbClr val="000000"/>
                </a:solidFill>
                <a:latin typeface="Calibri (MS) Bold"/>
                <a:ea typeface="Calibri (MS) Bold"/>
                <a:cs typeface="Calibri (MS) Bold"/>
                <a:sym typeface="Calibri (MS) Bold"/>
              </a:rPr>
              <a:t>Team name:…………………………………………………. </a:t>
            </a:r>
          </a:p>
        </p:txBody>
      </p:sp>
      <p:sp>
        <p:nvSpPr>
          <p:cNvPr name="TextBox 37" id="37"/>
          <p:cNvSpPr txBox="true"/>
          <p:nvPr/>
        </p:nvSpPr>
        <p:spPr>
          <a:xfrm rot="0">
            <a:off x="3603885" y="1026360"/>
            <a:ext cx="4338568" cy="180975"/>
          </a:xfrm>
          <a:prstGeom prst="rect">
            <a:avLst/>
          </a:prstGeom>
        </p:spPr>
        <p:txBody>
          <a:bodyPr anchor="t" rtlCol="false" tIns="0" lIns="0" bIns="0" rIns="0">
            <a:spAutoFit/>
          </a:bodyPr>
          <a:lstStyle/>
          <a:p>
            <a:pPr algn="l">
              <a:lnSpc>
                <a:spcPts val="1200"/>
              </a:lnSpc>
            </a:pPr>
            <a:r>
              <a:rPr lang="en-US" b="true" sz="1000" spc="-39">
                <a:solidFill>
                  <a:srgbClr val="000000"/>
                </a:solidFill>
                <a:latin typeface="Calibri (MS) Bold"/>
                <a:ea typeface="Calibri (MS) Bold"/>
                <a:cs typeface="Calibri (MS) Bold"/>
                <a:sym typeface="Calibri (MS) Bold"/>
              </a:rPr>
              <a:t>Challenge category:………………….....................</a:t>
            </a:r>
          </a:p>
        </p:txBody>
      </p:sp>
      <p:sp>
        <p:nvSpPr>
          <p:cNvPr name="TextBox 38" id="38"/>
          <p:cNvSpPr txBox="true"/>
          <p:nvPr/>
        </p:nvSpPr>
        <p:spPr>
          <a:xfrm rot="0">
            <a:off x="425712" y="659079"/>
            <a:ext cx="3938269" cy="180975"/>
          </a:xfrm>
          <a:prstGeom prst="rect">
            <a:avLst/>
          </a:prstGeom>
        </p:spPr>
        <p:txBody>
          <a:bodyPr anchor="t" rtlCol="false" tIns="0" lIns="0" bIns="0" rIns="0">
            <a:spAutoFit/>
          </a:bodyPr>
          <a:lstStyle/>
          <a:p>
            <a:pPr algn="l">
              <a:lnSpc>
                <a:spcPts val="1200"/>
              </a:lnSpc>
            </a:pPr>
            <a:r>
              <a:rPr lang="en-US" b="true" sz="1000" spc="-39">
                <a:solidFill>
                  <a:srgbClr val="000000"/>
                </a:solidFill>
                <a:latin typeface="Calibri (MS) Bold"/>
                <a:ea typeface="Calibri (MS) Bold"/>
                <a:cs typeface="Calibri (MS) Bold"/>
                <a:sym typeface="Calibri (MS) Bold"/>
              </a:rPr>
              <a:t>Title of the solution:...........................................</a:t>
            </a:r>
          </a:p>
        </p:txBody>
      </p:sp>
      <p:grpSp>
        <p:nvGrpSpPr>
          <p:cNvPr name="Group 39" id="39"/>
          <p:cNvGrpSpPr/>
          <p:nvPr/>
        </p:nvGrpSpPr>
        <p:grpSpPr>
          <a:xfrm rot="0">
            <a:off x="6096000" y="567628"/>
            <a:ext cx="3550705" cy="751364"/>
            <a:chOff x="0" y="0"/>
            <a:chExt cx="7101410" cy="1502728"/>
          </a:xfrm>
        </p:grpSpPr>
        <p:sp>
          <p:nvSpPr>
            <p:cNvPr name="Freeform 40" id="40"/>
            <p:cNvSpPr/>
            <p:nvPr/>
          </p:nvSpPr>
          <p:spPr>
            <a:xfrm flipH="false" flipV="false" rot="0">
              <a:off x="0" y="0"/>
              <a:ext cx="7101459" cy="1502791"/>
            </a:xfrm>
            <a:custGeom>
              <a:avLst/>
              <a:gdLst/>
              <a:ahLst/>
              <a:cxnLst/>
              <a:rect r="r" b="b" t="t" l="l"/>
              <a:pathLst>
                <a:path h="1502791" w="7101459">
                  <a:moveTo>
                    <a:pt x="12700" y="0"/>
                  </a:moveTo>
                  <a:lnTo>
                    <a:pt x="7088759" y="0"/>
                  </a:lnTo>
                  <a:cubicBezTo>
                    <a:pt x="7095744" y="0"/>
                    <a:pt x="7101459" y="5715"/>
                    <a:pt x="7101459" y="12700"/>
                  </a:cubicBezTo>
                  <a:lnTo>
                    <a:pt x="7101459" y="1490091"/>
                  </a:lnTo>
                  <a:cubicBezTo>
                    <a:pt x="7101459" y="1497076"/>
                    <a:pt x="7095744" y="1502791"/>
                    <a:pt x="7088759" y="1502791"/>
                  </a:cubicBezTo>
                  <a:lnTo>
                    <a:pt x="12700" y="1502791"/>
                  </a:lnTo>
                  <a:cubicBezTo>
                    <a:pt x="5715" y="1502791"/>
                    <a:pt x="0" y="1497076"/>
                    <a:pt x="0" y="1490091"/>
                  </a:cubicBezTo>
                  <a:lnTo>
                    <a:pt x="0" y="12700"/>
                  </a:lnTo>
                  <a:cubicBezTo>
                    <a:pt x="0" y="5715"/>
                    <a:pt x="5715" y="0"/>
                    <a:pt x="12700" y="0"/>
                  </a:cubicBezTo>
                  <a:moveTo>
                    <a:pt x="12700" y="25400"/>
                  </a:moveTo>
                  <a:lnTo>
                    <a:pt x="12700" y="12700"/>
                  </a:lnTo>
                  <a:lnTo>
                    <a:pt x="25400" y="12700"/>
                  </a:lnTo>
                  <a:lnTo>
                    <a:pt x="25400" y="1490091"/>
                  </a:lnTo>
                  <a:lnTo>
                    <a:pt x="12700" y="1490091"/>
                  </a:lnTo>
                  <a:lnTo>
                    <a:pt x="12700" y="1477391"/>
                  </a:lnTo>
                  <a:lnTo>
                    <a:pt x="7088759" y="1477391"/>
                  </a:lnTo>
                  <a:lnTo>
                    <a:pt x="7088759" y="1490091"/>
                  </a:lnTo>
                  <a:lnTo>
                    <a:pt x="7076059" y="1490091"/>
                  </a:lnTo>
                  <a:lnTo>
                    <a:pt x="7076059" y="12700"/>
                  </a:lnTo>
                  <a:lnTo>
                    <a:pt x="7088759" y="12700"/>
                  </a:lnTo>
                  <a:lnTo>
                    <a:pt x="7088759" y="25400"/>
                  </a:lnTo>
                  <a:lnTo>
                    <a:pt x="12700" y="25400"/>
                  </a:lnTo>
                  <a:close/>
                </a:path>
              </a:pathLst>
            </a:custGeom>
            <a:solidFill>
              <a:srgbClr val="000000"/>
            </a:solidFill>
          </p:spPr>
        </p:sp>
        <p:sp>
          <p:nvSpPr>
            <p:cNvPr name="TextBox 41" id="41"/>
            <p:cNvSpPr txBox="true"/>
            <p:nvPr/>
          </p:nvSpPr>
          <p:spPr>
            <a:xfrm>
              <a:off x="0" y="0"/>
              <a:ext cx="7101410" cy="1502728"/>
            </a:xfrm>
            <a:prstGeom prst="rect">
              <a:avLst/>
            </a:prstGeom>
          </p:spPr>
          <p:txBody>
            <a:bodyPr anchor="t" rtlCol="false" tIns="33867" lIns="33867" bIns="33867" rIns="33867"/>
            <a:lstStyle/>
            <a:p>
              <a:pPr algn="l">
                <a:lnSpc>
                  <a:spcPts val="1199"/>
                </a:lnSpc>
              </a:pPr>
              <a:r>
                <a:rPr lang="en-US" sz="999" spc="-39">
                  <a:solidFill>
                    <a:srgbClr val="000000"/>
                  </a:solidFill>
                  <a:latin typeface="Open Sans"/>
                  <a:ea typeface="Open Sans"/>
                  <a:cs typeface="Open Sans"/>
                  <a:sym typeface="Open Sans"/>
                </a:rPr>
                <a:t>Describe it in a tweet:</a:t>
              </a:r>
            </a:p>
            <a:p>
              <a:pPr algn="l">
                <a:lnSpc>
                  <a:spcPts val="960"/>
                </a:lnSpc>
              </a:pPr>
              <a:r>
                <a:rPr lang="en-US" sz="800" i="true" spc="-31">
                  <a:solidFill>
                    <a:srgbClr val="000000"/>
                  </a:solidFill>
                  <a:latin typeface="Open Sans Italics"/>
                  <a:ea typeface="Open Sans Italics"/>
                  <a:cs typeface="Open Sans Italics"/>
                  <a:sym typeface="Open Sans Italics"/>
                </a:rPr>
                <a:t>Describe your solution in a short catchy way in maximum 280 characters</a:t>
              </a:r>
            </a:p>
            <a:p>
              <a:pPr algn="l">
                <a:lnSpc>
                  <a:spcPts val="960"/>
                </a:lnSpc>
              </a:pPr>
            </a:p>
            <a:p>
              <a:pPr algn="l">
                <a:lnSpc>
                  <a:spcPts val="960"/>
                </a:lnSpc>
              </a:pPr>
            </a:p>
            <a:p>
              <a:pPr algn="l">
                <a:lnSpc>
                  <a:spcPts val="960"/>
                </a:lnSpc>
              </a:pPr>
            </a:p>
          </p:txBody>
        </p:sp>
      </p:grpSp>
      <p:sp>
        <p:nvSpPr>
          <p:cNvPr name="Freeform 42" id="42"/>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2"/>
            <a:stretch>
              <a:fillRect l="0" t="0" r="0" b="-34434"/>
            </a:stretch>
          </a:blipFill>
        </p:spPr>
      </p:sp>
      <p:sp>
        <p:nvSpPr>
          <p:cNvPr name="Freeform 43" id="43"/>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3"/>
            <a:stretch>
              <a:fillRect l="0" t="0" r="0" b="0"/>
            </a:stretch>
          </a:blipFill>
        </p:spPr>
      </p:sp>
      <p:sp>
        <p:nvSpPr>
          <p:cNvPr name="Freeform 44" id="44"/>
          <p:cNvSpPr/>
          <p:nvPr/>
        </p:nvSpPr>
        <p:spPr>
          <a:xfrm flipH="false" flipV="false" rot="0">
            <a:off x="10024721" y="353240"/>
            <a:ext cx="1471954" cy="821228"/>
          </a:xfrm>
          <a:custGeom>
            <a:avLst/>
            <a:gdLst/>
            <a:ahLst/>
            <a:cxnLst/>
            <a:rect r="r" b="b" t="t" l="l"/>
            <a:pathLst>
              <a:path h="821228" w="1471954">
                <a:moveTo>
                  <a:pt x="0" y="0"/>
                </a:moveTo>
                <a:lnTo>
                  <a:pt x="1471954" y="0"/>
                </a:lnTo>
                <a:lnTo>
                  <a:pt x="1471954" y="821228"/>
                </a:lnTo>
                <a:lnTo>
                  <a:pt x="0" y="821228"/>
                </a:lnTo>
                <a:lnTo>
                  <a:pt x="0" y="0"/>
                </a:lnTo>
                <a:close/>
              </a:path>
            </a:pathLst>
          </a:custGeom>
          <a:blipFill>
            <a:blip r:embed="rId4"/>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IMPORTANT LINKS</a:t>
            </a:r>
          </a:p>
          <a:p>
            <a:pPr algn="l">
              <a:lnSpc>
                <a:spcPts val="2596"/>
              </a:lnSpc>
            </a:pPr>
          </a:p>
        </p:txBody>
      </p:sp>
      <p:sp>
        <p:nvSpPr>
          <p:cNvPr name="TextBox 9" id="9"/>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06</a:t>
            </a:r>
          </a:p>
        </p:txBody>
      </p:sp>
      <p:sp>
        <p:nvSpPr>
          <p:cNvPr name="TextBox 10" id="10"/>
          <p:cNvSpPr txBox="true"/>
          <p:nvPr/>
        </p:nvSpPr>
        <p:spPr>
          <a:xfrm rot="0">
            <a:off x="774553" y="1847151"/>
            <a:ext cx="2055239" cy="2944623"/>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The Challenge</a:t>
            </a:r>
          </a:p>
          <a:p>
            <a:pPr algn="l">
              <a:lnSpc>
                <a:spcPts val="3702"/>
              </a:lnSpc>
            </a:pPr>
            <a:r>
              <a:rPr lang="en-US" sz="1799">
                <a:solidFill>
                  <a:srgbClr val="000000"/>
                </a:solidFill>
                <a:latin typeface="Calibri (MS)"/>
                <a:ea typeface="Calibri (MS)"/>
                <a:cs typeface="Calibri (MS)"/>
                <a:sym typeface="Calibri (MS)"/>
              </a:rPr>
              <a:t>link to your challenge webpage as reference</a:t>
            </a:r>
          </a:p>
          <a:p>
            <a:pPr algn="l">
              <a:lnSpc>
                <a:spcPts val="3702"/>
              </a:lnSpc>
            </a:pPr>
          </a:p>
          <a:p>
            <a:pPr algn="l">
              <a:lnSpc>
                <a:spcPts val="4113"/>
              </a:lnSpc>
            </a:pPr>
          </a:p>
          <a:p>
            <a:pPr algn="l">
              <a:lnSpc>
                <a:spcPts val="4113"/>
              </a:lnSpc>
            </a:pPr>
          </a:p>
        </p:txBody>
      </p:sp>
      <p:sp>
        <p:nvSpPr>
          <p:cNvPr name="TextBox 11" id="11"/>
          <p:cNvSpPr txBox="true"/>
          <p:nvPr/>
        </p:nvSpPr>
        <p:spPr>
          <a:xfrm rot="0">
            <a:off x="9337636" y="1847151"/>
            <a:ext cx="2055239" cy="455434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Submission form</a:t>
            </a:r>
          </a:p>
          <a:p>
            <a:pPr algn="l">
              <a:lnSpc>
                <a:spcPts val="1679"/>
              </a:lnSpc>
            </a:pPr>
          </a:p>
          <a:p>
            <a:pPr algn="l">
              <a:lnSpc>
                <a:spcPts val="3702"/>
              </a:lnSpc>
            </a:pPr>
            <a:r>
              <a:rPr lang="en-US" sz="1799">
                <a:solidFill>
                  <a:srgbClr val="000000"/>
                </a:solidFill>
                <a:latin typeface="Calibri (MS)"/>
                <a:ea typeface="Calibri (MS)"/>
                <a:cs typeface="Calibri (MS)"/>
                <a:sym typeface="Calibri (MS)"/>
              </a:rPr>
              <a:t>Link accessible from your host personal space, participant tab. The link is the same for all participants</a:t>
            </a:r>
          </a:p>
          <a:p>
            <a:pPr algn="l">
              <a:lnSpc>
                <a:spcPts val="4113"/>
              </a:lnSpc>
            </a:pPr>
          </a:p>
          <a:p>
            <a:pPr algn="l">
              <a:lnSpc>
                <a:spcPts val="4113"/>
              </a:lnSpc>
            </a:pPr>
          </a:p>
        </p:txBody>
      </p:sp>
      <p:sp>
        <p:nvSpPr>
          <p:cNvPr name="AutoShape 12" id="12"/>
          <p:cNvSpPr/>
          <p:nvPr/>
        </p:nvSpPr>
        <p:spPr>
          <a:xfrm flipH="true">
            <a:off x="3225079" y="2037190"/>
            <a:ext cx="11721" cy="3810419"/>
          </a:xfrm>
          <a:prstGeom prst="line">
            <a:avLst/>
          </a:prstGeom>
          <a:ln cap="flat" w="9525">
            <a:solidFill>
              <a:srgbClr val="000000"/>
            </a:solidFill>
            <a:prstDash val="solid"/>
            <a:headEnd type="none" len="sm" w="sm"/>
            <a:tailEnd type="none" len="sm" w="sm"/>
          </a:ln>
        </p:spPr>
      </p:sp>
      <p:sp>
        <p:nvSpPr>
          <p:cNvPr name="AutoShape 13" id="13"/>
          <p:cNvSpPr/>
          <p:nvPr/>
        </p:nvSpPr>
        <p:spPr>
          <a:xfrm flipH="true">
            <a:off x="6079517" y="2066240"/>
            <a:ext cx="11721" cy="3810419"/>
          </a:xfrm>
          <a:prstGeom prst="line">
            <a:avLst/>
          </a:prstGeom>
          <a:ln cap="flat" w="9525">
            <a:solidFill>
              <a:srgbClr val="000000"/>
            </a:solidFill>
            <a:prstDash val="solid"/>
            <a:headEnd type="none" len="sm" w="sm"/>
            <a:tailEnd type="none" len="sm" w="sm"/>
          </a:ln>
        </p:spPr>
      </p:sp>
      <p:sp>
        <p:nvSpPr>
          <p:cNvPr name="AutoShape 14" id="14"/>
          <p:cNvSpPr/>
          <p:nvPr/>
        </p:nvSpPr>
        <p:spPr>
          <a:xfrm flipH="true">
            <a:off x="8930628" y="2066240"/>
            <a:ext cx="11721" cy="3810419"/>
          </a:xfrm>
          <a:prstGeom prst="line">
            <a:avLst/>
          </a:prstGeom>
          <a:ln cap="flat" w="9525">
            <a:solidFill>
              <a:srgbClr val="000000"/>
            </a:solidFill>
            <a:prstDash val="solid"/>
            <a:headEnd type="none" len="sm" w="sm"/>
            <a:tailEnd type="none" len="sm" w="sm"/>
          </a:ln>
        </p:spPr>
      </p:sp>
      <p:sp>
        <p:nvSpPr>
          <p:cNvPr name="TextBox 15" id="15"/>
          <p:cNvSpPr txBox="true"/>
          <p:nvPr/>
        </p:nvSpPr>
        <p:spPr>
          <a:xfrm rot="0">
            <a:off x="6483313" y="1818101"/>
            <a:ext cx="2055239" cy="4087623"/>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Any relevant link</a:t>
            </a:r>
          </a:p>
          <a:p>
            <a:pPr algn="l">
              <a:lnSpc>
                <a:spcPts val="1679"/>
              </a:lnSpc>
            </a:pPr>
          </a:p>
          <a:p>
            <a:pPr algn="l">
              <a:lnSpc>
                <a:spcPts val="3702"/>
              </a:lnSpc>
            </a:pPr>
            <a:r>
              <a:rPr lang="en-US" sz="1799">
                <a:solidFill>
                  <a:srgbClr val="000000"/>
                </a:solidFill>
                <a:latin typeface="Calibri (MS)"/>
                <a:ea typeface="Calibri (MS)"/>
                <a:cs typeface="Calibri (MS)"/>
                <a:sym typeface="Calibri (MS)"/>
              </a:rPr>
              <a:t>If you supplement your check-in with a form, link it</a:t>
            </a:r>
          </a:p>
          <a:p>
            <a:pPr algn="l">
              <a:lnSpc>
                <a:spcPts val="3702"/>
              </a:lnSpc>
            </a:pPr>
            <a:r>
              <a:rPr lang="en-US" sz="1799">
                <a:solidFill>
                  <a:srgbClr val="000000"/>
                </a:solidFill>
                <a:latin typeface="Calibri (MS)"/>
                <a:ea typeface="Calibri (MS)"/>
                <a:cs typeface="Calibri (MS)"/>
                <a:sym typeface="Calibri (MS)"/>
              </a:rPr>
              <a:t>If you provide access to resources, link it</a:t>
            </a:r>
          </a:p>
          <a:p>
            <a:pPr algn="l">
              <a:lnSpc>
                <a:spcPts val="4113"/>
              </a:lnSpc>
            </a:pPr>
          </a:p>
          <a:p>
            <a:pPr algn="l">
              <a:lnSpc>
                <a:spcPts val="4113"/>
              </a:lnSpc>
            </a:pPr>
          </a:p>
        </p:txBody>
      </p:sp>
      <p:sp>
        <p:nvSpPr>
          <p:cNvPr name="TextBox 16" id="16"/>
          <p:cNvSpPr txBox="true"/>
          <p:nvPr/>
        </p:nvSpPr>
        <p:spPr>
          <a:xfrm rot="0">
            <a:off x="3628990" y="1847151"/>
            <a:ext cx="2055239" cy="3154173"/>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Tools</a:t>
            </a:r>
          </a:p>
          <a:p>
            <a:pPr algn="l">
              <a:lnSpc>
                <a:spcPts val="1679"/>
              </a:lnSpc>
            </a:pPr>
          </a:p>
          <a:p>
            <a:pPr algn="l">
              <a:lnSpc>
                <a:spcPts val="3702"/>
              </a:lnSpc>
            </a:pPr>
            <a:r>
              <a:rPr lang="en-US" sz="1799">
                <a:solidFill>
                  <a:srgbClr val="000000"/>
                </a:solidFill>
                <a:latin typeface="Calibri (MS)"/>
                <a:ea typeface="Calibri (MS)"/>
                <a:cs typeface="Calibri (MS)"/>
                <a:sym typeface="Calibri (MS)"/>
              </a:rPr>
              <a:t>Link to your video sessions or text communication tool</a:t>
            </a:r>
          </a:p>
          <a:p>
            <a:pPr algn="l">
              <a:lnSpc>
                <a:spcPts val="4113"/>
              </a:lnSpc>
            </a:pPr>
          </a:p>
          <a:p>
            <a:pPr algn="l">
              <a:lnSpc>
                <a:spcPts val="4113"/>
              </a:lnSpc>
            </a:pPr>
          </a:p>
        </p:txBody>
      </p:sp>
      <p:sp>
        <p:nvSpPr>
          <p:cNvPr name="Freeform 17" id="17"/>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MENTORING</a:t>
            </a:r>
          </a:p>
          <a:p>
            <a:pPr algn="l">
              <a:lnSpc>
                <a:spcPts val="2596"/>
              </a:lnSpc>
            </a:pPr>
            <a:r>
              <a:rPr lang="en-US" sz="2400">
                <a:solidFill>
                  <a:srgbClr val="000000"/>
                </a:solidFill>
                <a:latin typeface="Calibri (MS)"/>
                <a:ea typeface="Calibri (MS)"/>
                <a:cs typeface="Calibri (MS)"/>
                <a:sym typeface="Calibri (MS)"/>
              </a:rPr>
              <a:t>The Mentors</a:t>
            </a:r>
          </a:p>
        </p:txBody>
      </p:sp>
      <p:sp>
        <p:nvSpPr>
          <p:cNvPr name="TextBox 9" id="9"/>
          <p:cNvSpPr txBox="true"/>
          <p:nvPr/>
        </p:nvSpPr>
        <p:spPr>
          <a:xfrm rot="0">
            <a:off x="764505" y="98222"/>
            <a:ext cx="1135275"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07</a:t>
            </a:r>
          </a:p>
        </p:txBody>
      </p:sp>
      <p:sp>
        <p:nvSpPr>
          <p:cNvPr name="TextBox 10" id="10"/>
          <p:cNvSpPr txBox="true"/>
          <p:nvPr/>
        </p:nvSpPr>
        <p:spPr>
          <a:xfrm rot="0">
            <a:off x="1912553" y="2335387"/>
            <a:ext cx="7627363" cy="1247775"/>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Who are they? Photos, names, titles, and a LinkedIn link are nice to have (with your mentor’s consent) -- or you can simply let participants view this on your webpage and remove this slide.</a:t>
            </a:r>
          </a:p>
          <a:p>
            <a:pPr algn="l">
              <a:lnSpc>
                <a:spcPts val="2400"/>
              </a:lnSpc>
            </a:pP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MENTORING </a:t>
            </a:r>
          </a:p>
          <a:p>
            <a:pPr algn="l">
              <a:lnSpc>
                <a:spcPts val="2596"/>
              </a:lnSpc>
            </a:pPr>
            <a:r>
              <a:rPr lang="en-US" sz="2400">
                <a:solidFill>
                  <a:srgbClr val="000000"/>
                </a:solidFill>
                <a:latin typeface="Calibri (MS)"/>
                <a:ea typeface="Calibri (MS)"/>
                <a:cs typeface="Calibri (MS)"/>
                <a:sym typeface="Calibri (MS)"/>
              </a:rPr>
              <a:t>The Process</a:t>
            </a:r>
          </a:p>
        </p:txBody>
      </p:sp>
      <p:sp>
        <p:nvSpPr>
          <p:cNvPr name="TextBox 9" id="9"/>
          <p:cNvSpPr txBox="true"/>
          <p:nvPr/>
        </p:nvSpPr>
        <p:spPr>
          <a:xfrm rot="0">
            <a:off x="764505" y="98222"/>
            <a:ext cx="1135275"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07</a:t>
            </a:r>
          </a:p>
        </p:txBody>
      </p:sp>
      <p:sp>
        <p:nvSpPr>
          <p:cNvPr name="TextBox 10" id="10"/>
          <p:cNvSpPr txBox="true"/>
          <p:nvPr/>
        </p:nvSpPr>
        <p:spPr>
          <a:xfrm rot="0">
            <a:off x="1912553" y="2335387"/>
            <a:ext cx="7627363" cy="2466975"/>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Describe how mentoring will work at your hackathon. </a:t>
            </a:r>
          </a:p>
          <a:p>
            <a:pPr algn="l">
              <a:lnSpc>
                <a:spcPts val="2400"/>
              </a:lnSpc>
            </a:pPr>
            <a:r>
              <a:rPr lang="en-US" sz="2000">
                <a:solidFill>
                  <a:srgbClr val="000000"/>
                </a:solidFill>
                <a:latin typeface="Calibri (MS)"/>
                <a:ea typeface="Calibri (MS)"/>
                <a:cs typeface="Calibri (MS)"/>
                <a:sym typeface="Calibri (MS)"/>
              </a:rPr>
              <a:t>When and where will mentors be available? </a:t>
            </a:r>
          </a:p>
          <a:p>
            <a:pPr algn="l">
              <a:lnSpc>
                <a:spcPts val="2400"/>
              </a:lnSpc>
            </a:pPr>
            <a:r>
              <a:rPr lang="en-US" sz="2000">
                <a:solidFill>
                  <a:srgbClr val="000000"/>
                </a:solidFill>
                <a:latin typeface="Calibri (MS)"/>
                <a:ea typeface="Calibri (MS)"/>
                <a:cs typeface="Calibri (MS)"/>
                <a:sym typeface="Calibri (MS)"/>
              </a:rPr>
              <a:t>Explain the process to get mentoring. Do teams “book” mentors? Do teams have an assigned mentor throughout the hackathon? Do you assign mentors to teams based on your checkpoint conversations? Do mentors pick teams they think they can help?</a:t>
            </a:r>
          </a:p>
          <a:p>
            <a:pPr algn="l">
              <a:lnSpc>
                <a:spcPts val="2400"/>
              </a:lnSpc>
            </a:pPr>
          </a:p>
          <a:p>
            <a:pPr algn="l">
              <a:lnSpc>
                <a:spcPts val="2400"/>
              </a:lnSpc>
            </a:pP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EVALUATION</a:t>
            </a:r>
          </a:p>
          <a:p>
            <a:pPr algn="l">
              <a:lnSpc>
                <a:spcPts val="2596"/>
              </a:lnSpc>
            </a:pPr>
            <a:r>
              <a:rPr lang="en-US" sz="2400">
                <a:solidFill>
                  <a:srgbClr val="000000"/>
                </a:solidFill>
                <a:latin typeface="Calibri (MS)"/>
                <a:ea typeface="Calibri (MS)"/>
                <a:cs typeface="Calibri (MS)"/>
                <a:sym typeface="Calibri (MS)"/>
              </a:rPr>
              <a:t>The Judges</a:t>
            </a:r>
          </a:p>
        </p:txBody>
      </p:sp>
      <p:sp>
        <p:nvSpPr>
          <p:cNvPr name="TextBox 9" id="9"/>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08</a:t>
            </a:r>
          </a:p>
        </p:txBody>
      </p:sp>
      <p:sp>
        <p:nvSpPr>
          <p:cNvPr name="TextBox 10" id="10"/>
          <p:cNvSpPr txBox="true"/>
          <p:nvPr/>
        </p:nvSpPr>
        <p:spPr>
          <a:xfrm rot="0">
            <a:off x="1912553" y="2335387"/>
            <a:ext cx="7627363" cy="1247775"/>
          </a:xfrm>
          <a:prstGeom prst="rect">
            <a:avLst/>
          </a:prstGeom>
        </p:spPr>
        <p:txBody>
          <a:bodyPr anchor="t" rtlCol="false" tIns="0" lIns="0" bIns="0" rIns="0">
            <a:spAutoFit/>
          </a:bodyPr>
          <a:lstStyle/>
          <a:p>
            <a:pPr algn="l">
              <a:lnSpc>
                <a:spcPts val="2400"/>
              </a:lnSpc>
            </a:pPr>
            <a:r>
              <a:rPr lang="en-US" sz="2000">
                <a:solidFill>
                  <a:srgbClr val="000000"/>
                </a:solidFill>
                <a:latin typeface="Calibri (MS)"/>
                <a:ea typeface="Calibri (MS)"/>
                <a:cs typeface="Calibri (MS)"/>
                <a:sym typeface="Calibri (MS)"/>
              </a:rPr>
              <a:t>Who are they? Photos, names, titles, and a LinkedIn link are nice to have (with your judges’s consent) -- or you can simply let participants view this on your webpage and remove this slide.</a:t>
            </a:r>
          </a:p>
          <a:p>
            <a:pPr algn="l">
              <a:lnSpc>
                <a:spcPts val="2400"/>
              </a:lnSpc>
            </a:pPr>
          </a:p>
        </p:txBody>
      </p:sp>
      <p:sp>
        <p:nvSpPr>
          <p:cNvPr name="Freeform 11" id="11"/>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EVALUATION</a:t>
            </a:r>
          </a:p>
          <a:p>
            <a:pPr algn="l">
              <a:lnSpc>
                <a:spcPts val="2596"/>
              </a:lnSpc>
            </a:pPr>
            <a:r>
              <a:rPr lang="en-US" sz="2400">
                <a:solidFill>
                  <a:srgbClr val="000000"/>
                </a:solidFill>
                <a:latin typeface="Calibri (MS)"/>
                <a:ea typeface="Calibri (MS)"/>
                <a:cs typeface="Calibri (MS)"/>
                <a:sym typeface="Calibri (MS)"/>
              </a:rPr>
              <a:t>The Process</a:t>
            </a:r>
          </a:p>
        </p:txBody>
      </p:sp>
      <p:sp>
        <p:nvSpPr>
          <p:cNvPr name="TextBox 9" id="9"/>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08</a:t>
            </a:r>
          </a:p>
        </p:txBody>
      </p:sp>
      <p:sp>
        <p:nvSpPr>
          <p:cNvPr name="TextBox 10" id="10"/>
          <p:cNvSpPr txBox="true"/>
          <p:nvPr/>
        </p:nvSpPr>
        <p:spPr>
          <a:xfrm rot="0">
            <a:off x="964172" y="1629159"/>
            <a:ext cx="2331987" cy="4727156"/>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Solution Submission </a:t>
            </a:r>
          </a:p>
          <a:p>
            <a:pPr algn="l">
              <a:lnSpc>
                <a:spcPts val="3702"/>
              </a:lnSpc>
            </a:pPr>
            <a:r>
              <a:rPr lang="en-US" sz="1800">
                <a:solidFill>
                  <a:srgbClr val="000000"/>
                </a:solidFill>
                <a:latin typeface="Calibri (MS)"/>
                <a:ea typeface="Calibri (MS)"/>
                <a:cs typeface="Calibri (MS)"/>
                <a:sym typeface="Calibri (MS)"/>
              </a:rPr>
              <a:t>Deadline</a:t>
            </a:r>
          </a:p>
          <a:p>
            <a:pPr algn="l">
              <a:lnSpc>
                <a:spcPts val="3702"/>
              </a:lnSpc>
            </a:pPr>
            <a:r>
              <a:rPr lang="en-US" sz="1800">
                <a:solidFill>
                  <a:srgbClr val="000000"/>
                </a:solidFill>
                <a:latin typeface="Calibri (MS)"/>
                <a:ea typeface="Calibri (MS)"/>
                <a:cs typeface="Calibri (MS)"/>
                <a:sym typeface="Calibri (MS)"/>
              </a:rPr>
              <a:t>Deliverables: specify if you have any additional deliverables besides the mandatory form on digieduhack.com.</a:t>
            </a:r>
          </a:p>
          <a:p>
            <a:pPr algn="l">
              <a:lnSpc>
                <a:spcPts val="3702"/>
              </a:lnSpc>
            </a:pPr>
            <a:r>
              <a:rPr lang="en-US" sz="1800">
                <a:solidFill>
                  <a:srgbClr val="000000"/>
                </a:solidFill>
                <a:latin typeface="Calibri (MS)"/>
                <a:ea typeface="Calibri (MS)"/>
                <a:cs typeface="Calibri (MS)"/>
                <a:sym typeface="Calibri (MS)"/>
              </a:rPr>
              <a:t>Refer participants to their website guide for how to submit.</a:t>
            </a:r>
          </a:p>
        </p:txBody>
      </p:sp>
      <p:sp>
        <p:nvSpPr>
          <p:cNvPr name="TextBox 11" id="11"/>
          <p:cNvSpPr txBox="true"/>
          <p:nvPr/>
        </p:nvSpPr>
        <p:spPr>
          <a:xfrm rot="0">
            <a:off x="3618943" y="1629159"/>
            <a:ext cx="2331987" cy="4260432"/>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Solution Presentation</a:t>
            </a:r>
          </a:p>
          <a:p>
            <a:pPr algn="l">
              <a:lnSpc>
                <a:spcPts val="3702"/>
              </a:lnSpc>
            </a:pPr>
            <a:r>
              <a:rPr lang="en-US" sz="1799">
                <a:solidFill>
                  <a:srgbClr val="000000"/>
                </a:solidFill>
                <a:latin typeface="Calibri (MS)"/>
                <a:ea typeface="Calibri (MS)"/>
                <a:cs typeface="Calibri (MS)"/>
                <a:sym typeface="Calibri (MS)"/>
              </a:rPr>
              <a:t>Are you asking teams to present their solution? What format (live pitch? recorded pitch? demo?) How long to they have (5mins?)</a:t>
            </a:r>
          </a:p>
          <a:p>
            <a:pPr algn="l">
              <a:lnSpc>
                <a:spcPts val="3702"/>
              </a:lnSpc>
            </a:pPr>
            <a:r>
              <a:rPr lang="en-US" sz="1799">
                <a:solidFill>
                  <a:srgbClr val="000000"/>
                </a:solidFill>
                <a:latin typeface="Calibri (MS)"/>
                <a:ea typeface="Calibri (MS)"/>
                <a:cs typeface="Calibri (MS)"/>
                <a:sym typeface="Calibri (MS)"/>
              </a:rPr>
              <a:t>Is there a Q&amp;A with the jury and how long is it?</a:t>
            </a:r>
          </a:p>
        </p:txBody>
      </p:sp>
      <p:sp>
        <p:nvSpPr>
          <p:cNvPr name="TextBox 12" id="12"/>
          <p:cNvSpPr txBox="true"/>
          <p:nvPr/>
        </p:nvSpPr>
        <p:spPr>
          <a:xfrm rot="0">
            <a:off x="6219825" y="1629159"/>
            <a:ext cx="2334452" cy="3326982"/>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Solution Evaluation</a:t>
            </a:r>
          </a:p>
          <a:p>
            <a:pPr algn="l">
              <a:lnSpc>
                <a:spcPts val="3702"/>
              </a:lnSpc>
            </a:pPr>
            <a:r>
              <a:rPr lang="en-US" sz="1799">
                <a:solidFill>
                  <a:srgbClr val="000000"/>
                </a:solidFill>
                <a:latin typeface="Calibri (MS)"/>
                <a:ea typeface="Calibri (MS)"/>
                <a:cs typeface="Calibri (MS)"/>
                <a:sym typeface="Calibri (MS)"/>
              </a:rPr>
              <a:t>How long will the jury deliberation last?</a:t>
            </a:r>
          </a:p>
          <a:p>
            <a:pPr algn="l">
              <a:lnSpc>
                <a:spcPts val="3702"/>
              </a:lnSpc>
            </a:pPr>
            <a:r>
              <a:rPr lang="en-US" sz="1799">
                <a:solidFill>
                  <a:srgbClr val="000000"/>
                </a:solidFill>
                <a:latin typeface="Calibri (MS)"/>
                <a:ea typeface="Calibri (MS)"/>
                <a:cs typeface="Calibri (MS)"/>
                <a:sym typeface="Calibri (MS)"/>
              </a:rPr>
              <a:t>Will you reveal scores or just the ranking of the winners (latter is recommended)?</a:t>
            </a:r>
          </a:p>
        </p:txBody>
      </p:sp>
      <p:sp>
        <p:nvSpPr>
          <p:cNvPr name="TextBox 13" id="13"/>
          <p:cNvSpPr txBox="true"/>
          <p:nvPr/>
        </p:nvSpPr>
        <p:spPr>
          <a:xfrm rot="0">
            <a:off x="8896020" y="1629159"/>
            <a:ext cx="2334452" cy="39256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Winner announcement</a:t>
            </a:r>
          </a:p>
          <a:p>
            <a:pPr algn="l">
              <a:lnSpc>
                <a:spcPts val="3702"/>
              </a:lnSpc>
            </a:pPr>
            <a:r>
              <a:rPr lang="en-US" sz="1799">
                <a:solidFill>
                  <a:srgbClr val="000000"/>
                </a:solidFill>
                <a:latin typeface="Calibri (MS)"/>
                <a:ea typeface="Calibri (MS)"/>
                <a:cs typeface="Calibri (MS)"/>
                <a:sym typeface="Calibri (MS)"/>
              </a:rPr>
              <a:t>Time and place of winner announcement</a:t>
            </a:r>
          </a:p>
          <a:p>
            <a:pPr algn="l">
              <a:lnSpc>
                <a:spcPts val="3702"/>
              </a:lnSpc>
            </a:pPr>
          </a:p>
          <a:p>
            <a:pPr algn="l">
              <a:lnSpc>
                <a:spcPts val="3702"/>
              </a:lnSpc>
            </a:pPr>
          </a:p>
          <a:p>
            <a:pPr algn="l">
              <a:lnSpc>
                <a:spcPts val="4113"/>
              </a:lnSpc>
            </a:pPr>
          </a:p>
          <a:p>
            <a:pPr algn="l">
              <a:lnSpc>
                <a:spcPts val="4113"/>
              </a:lnSpc>
            </a:pPr>
          </a:p>
        </p:txBody>
      </p:sp>
      <p:sp>
        <p:nvSpPr>
          <p:cNvPr name="AutoShape 14" id="14"/>
          <p:cNvSpPr/>
          <p:nvPr/>
        </p:nvSpPr>
        <p:spPr>
          <a:xfrm flipH="true">
            <a:off x="3424746" y="1908716"/>
            <a:ext cx="11721" cy="3810419"/>
          </a:xfrm>
          <a:prstGeom prst="line">
            <a:avLst/>
          </a:prstGeom>
          <a:ln cap="flat" w="9525">
            <a:solidFill>
              <a:srgbClr val="000000"/>
            </a:solidFill>
            <a:prstDash val="solid"/>
            <a:headEnd type="none" len="sm" w="sm"/>
            <a:tailEnd type="none" len="sm" w="sm"/>
          </a:ln>
        </p:spPr>
      </p:sp>
      <p:sp>
        <p:nvSpPr>
          <p:cNvPr name="AutoShape 15" id="15"/>
          <p:cNvSpPr/>
          <p:nvPr/>
        </p:nvSpPr>
        <p:spPr>
          <a:xfrm flipH="true">
            <a:off x="6079517" y="1908716"/>
            <a:ext cx="11721" cy="3810419"/>
          </a:xfrm>
          <a:prstGeom prst="line">
            <a:avLst/>
          </a:prstGeom>
          <a:ln cap="flat" w="9525">
            <a:solidFill>
              <a:srgbClr val="000000"/>
            </a:solidFill>
            <a:prstDash val="solid"/>
            <a:headEnd type="none" len="sm" w="sm"/>
            <a:tailEnd type="none" len="sm" w="sm"/>
          </a:ln>
        </p:spPr>
      </p:sp>
      <p:sp>
        <p:nvSpPr>
          <p:cNvPr name="AutoShape 16" id="16"/>
          <p:cNvSpPr/>
          <p:nvPr/>
        </p:nvSpPr>
        <p:spPr>
          <a:xfrm flipH="true">
            <a:off x="8755712" y="1848249"/>
            <a:ext cx="11721" cy="3810419"/>
          </a:xfrm>
          <a:prstGeom prst="line">
            <a:avLst/>
          </a:prstGeom>
          <a:ln cap="flat" w="9525">
            <a:solidFill>
              <a:srgbClr val="000000"/>
            </a:solidFill>
            <a:prstDash val="solid"/>
            <a:headEnd type="none" len="sm" w="sm"/>
            <a:tailEnd type="none" len="sm" w="sm"/>
          </a:ln>
        </p:spPr>
      </p:sp>
      <p:sp>
        <p:nvSpPr>
          <p:cNvPr name="Freeform 17" id="17"/>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EVALUATION CRITERIA </a:t>
            </a:r>
          </a:p>
          <a:p>
            <a:pPr algn="l">
              <a:lnSpc>
                <a:spcPts val="2596"/>
              </a:lnSpc>
            </a:pPr>
          </a:p>
        </p:txBody>
      </p:sp>
      <p:sp>
        <p:nvSpPr>
          <p:cNvPr name="TextBox 9" id="9"/>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09</a:t>
            </a:r>
          </a:p>
        </p:txBody>
      </p:sp>
      <p:sp>
        <p:nvSpPr>
          <p:cNvPr name="TextBox 10" id="10"/>
          <p:cNvSpPr txBox="true"/>
          <p:nvPr/>
        </p:nvSpPr>
        <p:spPr>
          <a:xfrm rot="0">
            <a:off x="1067683" y="1847151"/>
            <a:ext cx="2331987" cy="24778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Evaluation Criteria 1</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p>
          <a:p>
            <a:pPr algn="l">
              <a:lnSpc>
                <a:spcPts val="4113"/>
              </a:lnSpc>
            </a:pPr>
          </a:p>
          <a:p>
            <a:pPr algn="l">
              <a:lnSpc>
                <a:spcPts val="4113"/>
              </a:lnSpc>
            </a:pPr>
          </a:p>
        </p:txBody>
      </p:sp>
      <p:sp>
        <p:nvSpPr>
          <p:cNvPr name="AutoShape 11" id="11"/>
          <p:cNvSpPr/>
          <p:nvPr/>
        </p:nvSpPr>
        <p:spPr>
          <a:xfrm flipH="true">
            <a:off x="4023557" y="2126708"/>
            <a:ext cx="11721" cy="3810419"/>
          </a:xfrm>
          <a:prstGeom prst="line">
            <a:avLst/>
          </a:prstGeom>
          <a:ln cap="flat" w="9525">
            <a:solidFill>
              <a:srgbClr val="000000"/>
            </a:solidFill>
            <a:prstDash val="solid"/>
            <a:headEnd type="none" len="sm" w="sm"/>
            <a:tailEnd type="none" len="sm" w="sm"/>
          </a:ln>
        </p:spPr>
      </p:sp>
      <p:sp>
        <p:nvSpPr>
          <p:cNvPr name="AutoShape 12" id="12"/>
          <p:cNvSpPr/>
          <p:nvPr/>
        </p:nvSpPr>
        <p:spPr>
          <a:xfrm flipH="true">
            <a:off x="7850886" y="2126708"/>
            <a:ext cx="11721" cy="3810419"/>
          </a:xfrm>
          <a:prstGeom prst="line">
            <a:avLst/>
          </a:prstGeom>
          <a:ln cap="flat" w="9525">
            <a:solidFill>
              <a:srgbClr val="000000"/>
            </a:solidFill>
            <a:prstDash val="solid"/>
            <a:headEnd type="none" len="sm" w="sm"/>
            <a:tailEnd type="none" len="sm" w="sm"/>
          </a:ln>
        </p:spPr>
      </p:sp>
      <p:sp>
        <p:nvSpPr>
          <p:cNvPr name="TextBox 13" id="13"/>
          <p:cNvSpPr txBox="true"/>
          <p:nvPr/>
        </p:nvSpPr>
        <p:spPr>
          <a:xfrm rot="0">
            <a:off x="4713420" y="1847151"/>
            <a:ext cx="2331987" cy="24778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Evaluation Criteria 2</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p>
          <a:p>
            <a:pPr algn="l">
              <a:lnSpc>
                <a:spcPts val="4113"/>
              </a:lnSpc>
            </a:pPr>
          </a:p>
          <a:p>
            <a:pPr algn="l">
              <a:lnSpc>
                <a:spcPts val="4113"/>
              </a:lnSpc>
            </a:pPr>
          </a:p>
        </p:txBody>
      </p:sp>
      <p:sp>
        <p:nvSpPr>
          <p:cNvPr name="TextBox 14" id="14"/>
          <p:cNvSpPr txBox="true"/>
          <p:nvPr/>
        </p:nvSpPr>
        <p:spPr>
          <a:xfrm rot="0">
            <a:off x="8487032" y="1847151"/>
            <a:ext cx="2331987" cy="24778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Evaluation Criteria 3</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p>
          <a:p>
            <a:pPr algn="l">
              <a:lnSpc>
                <a:spcPts val="4113"/>
              </a:lnSpc>
            </a:pPr>
          </a:p>
          <a:p>
            <a:pPr algn="l">
              <a:lnSpc>
                <a:spcPts val="4113"/>
              </a:lnSpc>
            </a:pPr>
          </a:p>
        </p:txBody>
      </p:sp>
      <p:sp>
        <p:nvSpPr>
          <p:cNvPr name="Freeform 15" id="15"/>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0552" y="339614"/>
            <a:ext cx="9826171" cy="1234621"/>
          </a:xfrm>
          <a:custGeom>
            <a:avLst/>
            <a:gdLst/>
            <a:ahLst/>
            <a:cxnLst/>
            <a:rect r="r" b="b" t="t" l="l"/>
            <a:pathLst>
              <a:path h="1234621" w="9826171">
                <a:moveTo>
                  <a:pt x="0" y="0"/>
                </a:moveTo>
                <a:lnTo>
                  <a:pt x="9826171" y="0"/>
                </a:lnTo>
                <a:lnTo>
                  <a:pt x="9826171" y="1234621"/>
                </a:lnTo>
                <a:lnTo>
                  <a:pt x="0" y="1234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6679501"/>
            <a:ext cx="12192000" cy="178498"/>
          </a:xfrm>
          <a:custGeom>
            <a:avLst/>
            <a:gdLst/>
            <a:ahLst/>
            <a:cxnLst/>
            <a:rect r="r" b="b" t="t" l="l"/>
            <a:pathLst>
              <a:path h="178498" w="12192000">
                <a:moveTo>
                  <a:pt x="0" y="0"/>
                </a:moveTo>
                <a:lnTo>
                  <a:pt x="12192000" y="0"/>
                </a:lnTo>
                <a:lnTo>
                  <a:pt x="12192000" y="178499"/>
                </a:lnTo>
                <a:lnTo>
                  <a:pt x="0" y="178499"/>
                </a:lnTo>
                <a:lnTo>
                  <a:pt x="0" y="0"/>
                </a:lnTo>
                <a:close/>
              </a:path>
            </a:pathLst>
          </a:custGeom>
          <a:blipFill>
            <a:blip r:embed="rId6"/>
            <a:stretch>
              <a:fillRect l="0" t="0" r="0" b="-34434"/>
            </a:stretch>
          </a:blipFill>
        </p:spPr>
      </p:sp>
      <p:sp>
        <p:nvSpPr>
          <p:cNvPr name="Freeform 5" id="5"/>
          <p:cNvSpPr/>
          <p:nvPr/>
        </p:nvSpPr>
        <p:spPr>
          <a:xfrm flipH="false" flipV="false" rot="0">
            <a:off x="0" y="1514018"/>
            <a:ext cx="6192984" cy="9525"/>
          </a:xfrm>
          <a:custGeom>
            <a:avLst/>
            <a:gdLst/>
            <a:ahLst/>
            <a:cxnLst/>
            <a:rect r="r" b="b" t="t" l="l"/>
            <a:pathLst>
              <a:path h="9525" w="6192984">
                <a:moveTo>
                  <a:pt x="0" y="0"/>
                </a:moveTo>
                <a:lnTo>
                  <a:pt x="6192984" y="0"/>
                </a:lnTo>
                <a:lnTo>
                  <a:pt x="6192984" y="9525"/>
                </a:lnTo>
                <a:lnTo>
                  <a:pt x="0" y="9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539916" y="5937142"/>
            <a:ext cx="1973304" cy="517741"/>
          </a:xfrm>
          <a:custGeom>
            <a:avLst/>
            <a:gdLst/>
            <a:ahLst/>
            <a:cxnLst/>
            <a:rect r="r" b="b" t="t" l="l"/>
            <a:pathLst>
              <a:path h="517741" w="1973304">
                <a:moveTo>
                  <a:pt x="0" y="0"/>
                </a:moveTo>
                <a:lnTo>
                  <a:pt x="1973304" y="0"/>
                </a:lnTo>
                <a:lnTo>
                  <a:pt x="1973304" y="517741"/>
                </a:lnTo>
                <a:lnTo>
                  <a:pt x="0" y="517741"/>
                </a:lnTo>
                <a:lnTo>
                  <a:pt x="0" y="0"/>
                </a:lnTo>
                <a:close/>
              </a:path>
            </a:pathLst>
          </a:custGeom>
          <a:blipFill>
            <a:blip r:embed="rId11"/>
            <a:stretch>
              <a:fillRect l="0" t="0" r="0" b="0"/>
            </a:stretch>
          </a:blipFill>
        </p:spPr>
      </p:sp>
      <p:sp>
        <p:nvSpPr>
          <p:cNvPr name="TextBox 8" id="8"/>
          <p:cNvSpPr txBox="true"/>
          <p:nvPr/>
        </p:nvSpPr>
        <p:spPr>
          <a:xfrm rot="0">
            <a:off x="1899780" y="492538"/>
            <a:ext cx="6600596" cy="982904"/>
          </a:xfrm>
          <a:prstGeom prst="rect">
            <a:avLst/>
          </a:prstGeom>
        </p:spPr>
        <p:txBody>
          <a:bodyPr anchor="t" rtlCol="false" tIns="0" lIns="0" bIns="0" rIns="0">
            <a:spAutoFit/>
          </a:bodyPr>
          <a:lstStyle/>
          <a:p>
            <a:pPr algn="l">
              <a:lnSpc>
                <a:spcPts val="4544"/>
              </a:lnSpc>
            </a:pPr>
            <a:r>
              <a:rPr lang="en-US" b="true" sz="4200">
                <a:solidFill>
                  <a:srgbClr val="000000"/>
                </a:solidFill>
                <a:latin typeface="Calibri (MS) Bold"/>
                <a:ea typeface="Calibri (MS) Bold"/>
                <a:cs typeface="Calibri (MS) Bold"/>
                <a:sym typeface="Calibri (MS) Bold"/>
              </a:rPr>
              <a:t>EVALUATION CRITERIA</a:t>
            </a:r>
          </a:p>
          <a:p>
            <a:pPr algn="l">
              <a:lnSpc>
                <a:spcPts val="2596"/>
              </a:lnSpc>
            </a:pPr>
          </a:p>
        </p:txBody>
      </p:sp>
      <p:sp>
        <p:nvSpPr>
          <p:cNvPr name="TextBox 9" id="9"/>
          <p:cNvSpPr txBox="true"/>
          <p:nvPr/>
        </p:nvSpPr>
        <p:spPr>
          <a:xfrm rot="0">
            <a:off x="764505" y="98222"/>
            <a:ext cx="1279291" cy="1530350"/>
          </a:xfrm>
          <a:prstGeom prst="rect">
            <a:avLst/>
          </a:prstGeom>
        </p:spPr>
        <p:txBody>
          <a:bodyPr anchor="t" rtlCol="false" tIns="0" lIns="0" bIns="0" rIns="0">
            <a:spAutoFit/>
          </a:bodyPr>
          <a:lstStyle/>
          <a:p>
            <a:pPr algn="l">
              <a:lnSpc>
                <a:spcPts val="11200"/>
              </a:lnSpc>
            </a:pPr>
            <a:r>
              <a:rPr lang="en-US" b="true" sz="8000">
                <a:solidFill>
                  <a:srgbClr val="000000"/>
                </a:solidFill>
                <a:latin typeface="Calibri (MS) Bold"/>
                <a:ea typeface="Calibri (MS) Bold"/>
                <a:cs typeface="Calibri (MS) Bold"/>
                <a:sym typeface="Calibri (MS) Bold"/>
              </a:rPr>
              <a:t>09</a:t>
            </a:r>
          </a:p>
        </p:txBody>
      </p:sp>
      <p:sp>
        <p:nvSpPr>
          <p:cNvPr name="TextBox 10" id="10"/>
          <p:cNvSpPr txBox="true"/>
          <p:nvPr/>
        </p:nvSpPr>
        <p:spPr>
          <a:xfrm rot="0">
            <a:off x="1067683" y="1847151"/>
            <a:ext cx="2331987" cy="24778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Evaluation Criteria 4</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p>
          <a:p>
            <a:pPr algn="l">
              <a:lnSpc>
                <a:spcPts val="4113"/>
              </a:lnSpc>
            </a:pPr>
          </a:p>
          <a:p>
            <a:pPr algn="l">
              <a:lnSpc>
                <a:spcPts val="4113"/>
              </a:lnSpc>
            </a:pPr>
          </a:p>
        </p:txBody>
      </p:sp>
      <p:sp>
        <p:nvSpPr>
          <p:cNvPr name="AutoShape 11" id="11"/>
          <p:cNvSpPr/>
          <p:nvPr/>
        </p:nvSpPr>
        <p:spPr>
          <a:xfrm flipH="true">
            <a:off x="4023557" y="2126708"/>
            <a:ext cx="11721" cy="3810419"/>
          </a:xfrm>
          <a:prstGeom prst="line">
            <a:avLst/>
          </a:prstGeom>
          <a:ln cap="flat" w="9525">
            <a:solidFill>
              <a:srgbClr val="000000"/>
            </a:solidFill>
            <a:prstDash val="solid"/>
            <a:headEnd type="none" len="sm" w="sm"/>
            <a:tailEnd type="none" len="sm" w="sm"/>
          </a:ln>
        </p:spPr>
      </p:sp>
      <p:sp>
        <p:nvSpPr>
          <p:cNvPr name="AutoShape 12" id="12"/>
          <p:cNvSpPr/>
          <p:nvPr/>
        </p:nvSpPr>
        <p:spPr>
          <a:xfrm flipH="true">
            <a:off x="7850886" y="2126708"/>
            <a:ext cx="11721" cy="3810419"/>
          </a:xfrm>
          <a:prstGeom prst="line">
            <a:avLst/>
          </a:prstGeom>
          <a:ln cap="flat" w="9525">
            <a:solidFill>
              <a:srgbClr val="000000"/>
            </a:solidFill>
            <a:prstDash val="solid"/>
            <a:headEnd type="none" len="sm" w="sm"/>
            <a:tailEnd type="none" len="sm" w="sm"/>
          </a:ln>
        </p:spPr>
      </p:sp>
      <p:sp>
        <p:nvSpPr>
          <p:cNvPr name="TextBox 13" id="13"/>
          <p:cNvSpPr txBox="true"/>
          <p:nvPr/>
        </p:nvSpPr>
        <p:spPr>
          <a:xfrm rot="0">
            <a:off x="4713420" y="1847151"/>
            <a:ext cx="2331987" cy="24778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Evaluation Criteria 5</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p>
          <a:p>
            <a:pPr algn="l">
              <a:lnSpc>
                <a:spcPts val="4113"/>
              </a:lnSpc>
            </a:pPr>
          </a:p>
          <a:p>
            <a:pPr algn="l">
              <a:lnSpc>
                <a:spcPts val="4113"/>
              </a:lnSpc>
            </a:pPr>
          </a:p>
        </p:txBody>
      </p:sp>
      <p:sp>
        <p:nvSpPr>
          <p:cNvPr name="TextBox 14" id="14"/>
          <p:cNvSpPr txBox="true"/>
          <p:nvPr/>
        </p:nvSpPr>
        <p:spPr>
          <a:xfrm rot="0">
            <a:off x="8487032" y="1847151"/>
            <a:ext cx="2331987" cy="2477898"/>
          </a:xfrm>
          <a:prstGeom prst="rect">
            <a:avLst/>
          </a:prstGeom>
        </p:spPr>
        <p:txBody>
          <a:bodyPr anchor="t" rtlCol="false" tIns="0" lIns="0" bIns="0" rIns="0">
            <a:spAutoFit/>
          </a:bodyPr>
          <a:lstStyle/>
          <a:p>
            <a:pPr algn="l">
              <a:lnSpc>
                <a:spcPts val="4113"/>
              </a:lnSpc>
            </a:pPr>
            <a:r>
              <a:rPr lang="en-US" sz="1999" b="true">
                <a:solidFill>
                  <a:srgbClr val="9B00A9"/>
                </a:solidFill>
                <a:latin typeface="Calibri (MS) Bold"/>
                <a:ea typeface="Calibri (MS) Bold"/>
                <a:cs typeface="Calibri (MS) Bold"/>
                <a:sym typeface="Calibri (MS) Bold"/>
              </a:rPr>
              <a:t>Evaluation Criteria 6</a:t>
            </a:r>
          </a:p>
          <a:p>
            <a:pPr algn="l">
              <a:lnSpc>
                <a:spcPts val="3702"/>
              </a:lnSpc>
            </a:pPr>
            <a:r>
              <a:rPr lang="en-US" sz="1799">
                <a:solidFill>
                  <a:srgbClr val="000000"/>
                </a:solidFill>
                <a:latin typeface="Calibri (MS)"/>
                <a:ea typeface="Calibri (MS)"/>
                <a:cs typeface="Calibri (MS)"/>
                <a:sym typeface="Calibri (MS)"/>
              </a:rPr>
              <a:t>Support Questions</a:t>
            </a:r>
          </a:p>
          <a:p>
            <a:pPr algn="l">
              <a:lnSpc>
                <a:spcPts val="3702"/>
              </a:lnSpc>
            </a:pPr>
          </a:p>
          <a:p>
            <a:pPr algn="l">
              <a:lnSpc>
                <a:spcPts val="4113"/>
              </a:lnSpc>
            </a:pPr>
          </a:p>
          <a:p>
            <a:pPr algn="l">
              <a:lnSpc>
                <a:spcPts val="4113"/>
              </a:lnSpc>
            </a:pPr>
          </a:p>
        </p:txBody>
      </p:sp>
      <p:sp>
        <p:nvSpPr>
          <p:cNvPr name="Freeform 15" id="15"/>
          <p:cNvSpPr/>
          <p:nvPr/>
        </p:nvSpPr>
        <p:spPr>
          <a:xfrm flipH="false" flipV="false" rot="0">
            <a:off x="9821319" y="386107"/>
            <a:ext cx="1952504" cy="1089334"/>
          </a:xfrm>
          <a:custGeom>
            <a:avLst/>
            <a:gdLst/>
            <a:ahLst/>
            <a:cxnLst/>
            <a:rect r="r" b="b" t="t" l="l"/>
            <a:pathLst>
              <a:path h="1089334" w="1952504">
                <a:moveTo>
                  <a:pt x="0" y="0"/>
                </a:moveTo>
                <a:lnTo>
                  <a:pt x="1952504" y="0"/>
                </a:lnTo>
                <a:lnTo>
                  <a:pt x="1952504" y="1089335"/>
                </a:lnTo>
                <a:lnTo>
                  <a:pt x="0" y="1089335"/>
                </a:lnTo>
                <a:lnTo>
                  <a:pt x="0" y="0"/>
                </a:lnTo>
                <a:close/>
              </a:path>
            </a:pathLst>
          </a:custGeom>
          <a:blipFill>
            <a:blip r:embed="rId12"/>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2192000" cy="6858000"/>
          </a:xfrm>
          <a:custGeom>
            <a:avLst/>
            <a:gdLst/>
            <a:ahLst/>
            <a:cxnLst/>
            <a:rect r="r" b="b" t="t" l="l"/>
            <a:pathLst>
              <a:path h="6858000" w="12192000">
                <a:moveTo>
                  <a:pt x="0" y="0"/>
                </a:moveTo>
                <a:lnTo>
                  <a:pt x="12192000" y="0"/>
                </a:lnTo>
                <a:lnTo>
                  <a:pt x="12192000" y="6858000"/>
                </a:lnTo>
                <a:lnTo>
                  <a:pt x="0" y="685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0"/>
            <a:ext cx="12192000" cy="6858000"/>
          </a:xfrm>
          <a:custGeom>
            <a:avLst/>
            <a:gdLst/>
            <a:ahLst/>
            <a:cxnLst/>
            <a:rect r="r" b="b" t="t" l="l"/>
            <a:pathLst>
              <a:path h="6858000" w="12192000">
                <a:moveTo>
                  <a:pt x="0" y="0"/>
                </a:moveTo>
                <a:lnTo>
                  <a:pt x="12192000" y="0"/>
                </a:lnTo>
                <a:lnTo>
                  <a:pt x="12192000" y="6858000"/>
                </a:lnTo>
                <a:lnTo>
                  <a:pt x="0" y="6858000"/>
                </a:lnTo>
                <a:lnTo>
                  <a:pt x="0" y="0"/>
                </a:lnTo>
                <a:close/>
              </a:path>
            </a:pathLst>
          </a:custGeom>
          <a:blipFill>
            <a:blip r:embed="rId4"/>
            <a:stretch>
              <a:fillRect l="0" t="0" r="0" b="0"/>
            </a:stretch>
          </a:blipFill>
        </p:spPr>
      </p:sp>
      <p:sp>
        <p:nvSpPr>
          <p:cNvPr name="Freeform 4" id="4"/>
          <p:cNvSpPr/>
          <p:nvPr/>
        </p:nvSpPr>
        <p:spPr>
          <a:xfrm flipH="false" flipV="false" rot="0">
            <a:off x="553974" y="774373"/>
            <a:ext cx="2717435" cy="1510922"/>
          </a:xfrm>
          <a:custGeom>
            <a:avLst/>
            <a:gdLst/>
            <a:ahLst/>
            <a:cxnLst/>
            <a:rect r="r" b="b" t="t" l="l"/>
            <a:pathLst>
              <a:path h="1510922" w="2717435">
                <a:moveTo>
                  <a:pt x="0" y="0"/>
                </a:moveTo>
                <a:lnTo>
                  <a:pt x="2717435" y="0"/>
                </a:lnTo>
                <a:lnTo>
                  <a:pt x="2717435" y="1510922"/>
                </a:lnTo>
                <a:lnTo>
                  <a:pt x="0" y="15109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403469" y="3059668"/>
            <a:ext cx="11385052" cy="738664"/>
          </a:xfrm>
          <a:custGeom>
            <a:avLst/>
            <a:gdLst/>
            <a:ahLst/>
            <a:cxnLst/>
            <a:rect r="r" b="b" t="t" l="l"/>
            <a:pathLst>
              <a:path h="738664" w="11385052">
                <a:moveTo>
                  <a:pt x="0" y="0"/>
                </a:moveTo>
                <a:lnTo>
                  <a:pt x="11385052" y="0"/>
                </a:lnTo>
                <a:lnTo>
                  <a:pt x="11385052" y="738664"/>
                </a:lnTo>
                <a:lnTo>
                  <a:pt x="0" y="738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550793" y="5328171"/>
            <a:ext cx="2877674" cy="755466"/>
          </a:xfrm>
          <a:custGeom>
            <a:avLst/>
            <a:gdLst/>
            <a:ahLst/>
            <a:cxnLst/>
            <a:rect r="r" b="b" t="t" l="l"/>
            <a:pathLst>
              <a:path h="755466" w="2877674">
                <a:moveTo>
                  <a:pt x="0" y="0"/>
                </a:moveTo>
                <a:lnTo>
                  <a:pt x="2877674" y="0"/>
                </a:lnTo>
                <a:lnTo>
                  <a:pt x="2877674" y="755466"/>
                </a:lnTo>
                <a:lnTo>
                  <a:pt x="0" y="75546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550793" y="5328171"/>
            <a:ext cx="2877674" cy="755466"/>
          </a:xfrm>
          <a:custGeom>
            <a:avLst/>
            <a:gdLst/>
            <a:ahLst/>
            <a:cxnLst/>
            <a:rect r="r" b="b" t="t" l="l"/>
            <a:pathLst>
              <a:path h="755466" w="2877674">
                <a:moveTo>
                  <a:pt x="0" y="0"/>
                </a:moveTo>
                <a:lnTo>
                  <a:pt x="2877674" y="0"/>
                </a:lnTo>
                <a:lnTo>
                  <a:pt x="2877674" y="755466"/>
                </a:lnTo>
                <a:lnTo>
                  <a:pt x="0" y="755466"/>
                </a:lnTo>
                <a:lnTo>
                  <a:pt x="0" y="0"/>
                </a:lnTo>
                <a:close/>
              </a:path>
            </a:pathLst>
          </a:custGeom>
          <a:blipFill>
            <a:blip r:embed="rId11"/>
            <a:stretch>
              <a:fillRect l="0" t="0" r="0" b="0"/>
            </a:stretch>
          </a:blipFill>
        </p:spPr>
      </p:sp>
      <p:sp>
        <p:nvSpPr>
          <p:cNvPr name="Freeform 8" id="8"/>
          <p:cNvSpPr/>
          <p:nvPr/>
        </p:nvSpPr>
        <p:spPr>
          <a:xfrm flipH="false" flipV="false" rot="0">
            <a:off x="939385" y="685800"/>
            <a:ext cx="3167364" cy="1767125"/>
          </a:xfrm>
          <a:custGeom>
            <a:avLst/>
            <a:gdLst/>
            <a:ahLst/>
            <a:cxnLst/>
            <a:rect r="r" b="b" t="t" l="l"/>
            <a:pathLst>
              <a:path h="1767125" w="3167364">
                <a:moveTo>
                  <a:pt x="0" y="0"/>
                </a:moveTo>
                <a:lnTo>
                  <a:pt x="3167365" y="0"/>
                </a:lnTo>
                <a:lnTo>
                  <a:pt x="3167365" y="1767125"/>
                </a:lnTo>
                <a:lnTo>
                  <a:pt x="0" y="1767125"/>
                </a:lnTo>
                <a:lnTo>
                  <a:pt x="0" y="0"/>
                </a:lnTo>
                <a:close/>
              </a:path>
            </a:pathLst>
          </a:custGeom>
          <a:blipFill>
            <a:blip r:embed="rId12"/>
            <a:stretch>
              <a:fillRect l="0" t="0" r="0" b="0"/>
            </a:stretch>
          </a:blipFill>
        </p:spPr>
      </p:sp>
      <p:sp>
        <p:nvSpPr>
          <p:cNvPr name="TextBox 9" id="9"/>
          <p:cNvSpPr txBox="true"/>
          <p:nvPr/>
        </p:nvSpPr>
        <p:spPr>
          <a:xfrm rot="0">
            <a:off x="4682414" y="2977448"/>
            <a:ext cx="2824353" cy="775335"/>
          </a:xfrm>
          <a:prstGeom prst="rect">
            <a:avLst/>
          </a:prstGeom>
        </p:spPr>
        <p:txBody>
          <a:bodyPr anchor="t" rtlCol="false" tIns="0" lIns="0" bIns="0" rIns="0">
            <a:spAutoFit/>
          </a:bodyPr>
          <a:lstStyle/>
          <a:p>
            <a:pPr algn="l">
              <a:lnSpc>
                <a:spcPts val="5880"/>
              </a:lnSpc>
            </a:pPr>
            <a:r>
              <a:rPr lang="en-US" b="true" sz="4200">
                <a:solidFill>
                  <a:srgbClr val="FFFFFF"/>
                </a:solidFill>
                <a:latin typeface="Calibri (MS) Bold"/>
                <a:ea typeface="Calibri (MS) Bold"/>
                <a:cs typeface="Calibri (MS) Bold"/>
                <a:sym typeface="Calibri (MS)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4C8320570F4C4B9FEA15F6E37C3B6B" ma:contentTypeVersion="15" ma:contentTypeDescription="Create a new document." ma:contentTypeScope="" ma:versionID="932ed4c364a1633ec99d614d79dad297">
  <xsd:schema xmlns:xsd="http://www.w3.org/2001/XMLSchema" xmlns:xs="http://www.w3.org/2001/XMLSchema" xmlns:p="http://schemas.microsoft.com/office/2006/metadata/properties" xmlns:ns2="bd47ed94-171c-44df-9054-968b0a0dc6b7" xmlns:ns3="55901e46-a797-40af-8142-734c2a3f482b" targetNamespace="http://schemas.microsoft.com/office/2006/metadata/properties" ma:root="true" ma:fieldsID="857fd9d669e67d6611680e576f33ad96" ns2:_="" ns3:_="">
    <xsd:import namespace="bd47ed94-171c-44df-9054-968b0a0dc6b7"/>
    <xsd:import namespace="55901e46-a797-40af-8142-734c2a3f482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47ed94-171c-44df-9054-968b0a0dc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5503ba6-c77d-4a47-a49f-513eb447c3e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901e46-a797-40af-8142-734c2a3f482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aeb7b46-1c0c-482e-82a0-5b689b7b1f10}" ma:internalName="TaxCatchAll" ma:showField="CatchAllData" ma:web="55901e46-a797-40af-8142-734c2a3f482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901e46-a797-40af-8142-734c2a3f482b" xsi:nil="true"/>
    <lcf76f155ced4ddcb4097134ff3c332f xmlns="bd47ed94-171c-44df-9054-968b0a0dc6b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24098F7-6A76-4322-BAD9-C4E6884F9BF6}"/>
</file>

<file path=customXml/itemProps2.xml><?xml version="1.0" encoding="utf-8"?>
<ds:datastoreItem xmlns:ds="http://schemas.openxmlformats.org/officeDocument/2006/customXml" ds:itemID="{916C3D42-EC56-4D1E-9E68-C115C9C6789F}"/>
</file>

<file path=customXml/itemProps3.xml><?xml version="1.0" encoding="utf-8"?>
<ds:datastoreItem xmlns:ds="http://schemas.openxmlformats.org/officeDocument/2006/customXml" ds:itemID="{6F23E18A-4763-4EA3-9723-BB55BDB00A85}"/>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DigiEduHack Participant Guide 2025</dc:title>
  <cp:revision>1</cp:revision>
  <dcterms:created xsi:type="dcterms:W3CDTF">2006-08-16T00:00:00Z</dcterms:created>
  <dcterms:modified xsi:type="dcterms:W3CDTF">2011-08-01T06:04:30Z</dcterms:modified>
  <dc:identifier>DAFs7MKg044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0x010100BF4C8320570F4C4B9FEA15F6E37C3B6B</vt:lpwstr>
  </property>
</Properties>
</file>